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8" r:id="rId2"/>
  </p:sldMasterIdLst>
  <p:notesMasterIdLst>
    <p:notesMasterId r:id="rId24"/>
  </p:notesMasterIdLst>
  <p:sldIdLst>
    <p:sldId id="266" r:id="rId3"/>
    <p:sldId id="308" r:id="rId4"/>
    <p:sldId id="439" r:id="rId5"/>
    <p:sldId id="384" r:id="rId6"/>
    <p:sldId id="457" r:id="rId7"/>
    <p:sldId id="440" r:id="rId8"/>
    <p:sldId id="441" r:id="rId9"/>
    <p:sldId id="442" r:id="rId10"/>
    <p:sldId id="443" r:id="rId11"/>
    <p:sldId id="445" r:id="rId12"/>
    <p:sldId id="446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461" r:id="rId22"/>
    <p:sldId id="288" r:id="rId23"/>
  </p:sldIdLst>
  <p:sldSz cx="9144000" cy="5143500" type="screen16x9"/>
  <p:notesSz cx="6858000" cy="9144000"/>
  <p:defaultTextStyle>
    <a:defPPr>
      <a:defRPr lang="en-US"/>
    </a:defPPr>
    <a:lvl1pPr marL="0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4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73"/>
    <a:srgbClr val="0A39E6"/>
    <a:srgbClr val="0A39E4"/>
    <a:srgbClr val="F2F2F2"/>
    <a:srgbClr val="042238"/>
    <a:srgbClr val="ADB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26" autoAdjust="0"/>
    <p:restoredTop sz="95084" autoAdjust="0"/>
  </p:normalViewPr>
  <p:slideViewPr>
    <p:cSldViewPr snapToGrid="0" snapToObjects="1">
      <p:cViewPr varScale="1">
        <p:scale>
          <a:sx n="100" d="100"/>
          <a:sy n="100" d="100"/>
        </p:scale>
        <p:origin x="600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9DC392-E8FE-E641-8C3E-CC484D55EBE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6DCDF-26ED-494C-B005-6AA1D4ABBD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00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287338" y="4466799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87338" y="311903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7547676" y="4535791"/>
            <a:ext cx="1308987" cy="215433"/>
          </a:xfrm>
          <a:prstGeom prst="rect">
            <a:avLst/>
          </a:prstGeom>
          <a:noFill/>
        </p:spPr>
        <p:txBody>
          <a:bodyPr wrap="square" lIns="0" tIns="45715" rIns="0" bIns="45715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www.senati.edu.pe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338" y="567265"/>
            <a:ext cx="3219755" cy="72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4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579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287338" y="4466799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287338" y="4535791"/>
            <a:ext cx="1882834" cy="220563"/>
          </a:xfrm>
          <a:prstGeom prst="rect">
            <a:avLst/>
          </a:prstGeom>
          <a:noFill/>
        </p:spPr>
        <p:txBody>
          <a:bodyPr wrap="square" lIns="0" tIns="45715" rIns="90000" bIns="45715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www.senati.edu.pe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7338" y="311903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4942" y="4591819"/>
            <a:ext cx="1455220" cy="3290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7338" y="555625"/>
            <a:ext cx="5880773" cy="11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4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579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287338" y="4466799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87338" y="311903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7547676" y="4535791"/>
            <a:ext cx="1308987" cy="215433"/>
          </a:xfrm>
          <a:prstGeom prst="rect">
            <a:avLst/>
          </a:prstGeom>
          <a:noFill/>
        </p:spPr>
        <p:txBody>
          <a:bodyPr wrap="square" lIns="0" tIns="45715" rIns="0" bIns="45715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www.senati.edu.pe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338" y="567265"/>
            <a:ext cx="3219755" cy="72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42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579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orta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87338" y="311903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 userDrawn="1"/>
        </p:nvSpPr>
        <p:spPr>
          <a:xfrm>
            <a:off x="0" y="2948683"/>
            <a:ext cx="9144000" cy="21948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3361075"/>
            <a:ext cx="5928527" cy="10550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500" b="1" baseline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/>
              <a:t>AQUÍ VA UN TÍTULO DE UNA, DOS O TRES LÍNEAS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4413284"/>
            <a:ext cx="5928527" cy="3379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/>
              <a:t>AQUÍ VA UN SUBTÍTULO DE UNA LÍNEA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7547676" y="4535791"/>
            <a:ext cx="1308987" cy="215433"/>
          </a:xfrm>
          <a:prstGeom prst="rect">
            <a:avLst/>
          </a:prstGeom>
          <a:noFill/>
        </p:spPr>
        <p:txBody>
          <a:bodyPr wrap="square" lIns="0" tIns="45715" rIns="0" bIns="45715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www.senati.edu.pe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338" y="567265"/>
            <a:ext cx="2486683" cy="56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579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bridora 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287338" y="4466799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287338" y="4535791"/>
            <a:ext cx="1882834" cy="220563"/>
          </a:xfrm>
          <a:prstGeom prst="rect">
            <a:avLst/>
          </a:prstGeom>
          <a:noFill/>
        </p:spPr>
        <p:txBody>
          <a:bodyPr wrap="square" lIns="0" tIns="45715" rIns="90000" bIns="45715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www.senati.edu.pe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7338" y="311903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4942" y="4591819"/>
            <a:ext cx="1455220" cy="32907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555624"/>
            <a:ext cx="4703762" cy="20161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500" b="1" baseline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/>
              <a:t>AQUÍ VA UN TÍTULO DE UNA, DOS O TRES LÍNEAS</a:t>
            </a:r>
          </a:p>
        </p:txBody>
      </p:sp>
    </p:spTree>
    <p:extLst>
      <p:ext uri="{BB962C8B-B14F-4D97-AF65-F5344CB8AC3E}">
        <p14:creationId xmlns:p14="http://schemas.microsoft.com/office/powerpoint/2010/main" val="154948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579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bridora 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287338" y="4466799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287338" y="4535791"/>
            <a:ext cx="1882834" cy="220563"/>
          </a:xfrm>
          <a:prstGeom prst="rect">
            <a:avLst/>
          </a:prstGeom>
          <a:noFill/>
        </p:spPr>
        <p:txBody>
          <a:bodyPr wrap="square" lIns="0" tIns="45715" rIns="90000" bIns="45715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www.senati.edu.pe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7338" y="311903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4942" y="4591819"/>
            <a:ext cx="1455220" cy="32907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555624"/>
            <a:ext cx="4703762" cy="20161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500" b="1" baseline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/>
              <a:t>AQUÍ VA UN TÍTULO DE UNA, DOS O TRES LÍNEAS</a:t>
            </a:r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579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bridora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287338" y="4466799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287338" y="4535791"/>
            <a:ext cx="1882834" cy="220563"/>
          </a:xfrm>
          <a:prstGeom prst="rect">
            <a:avLst/>
          </a:prstGeom>
          <a:noFill/>
        </p:spPr>
        <p:txBody>
          <a:bodyPr wrap="square" lIns="0" tIns="45715" rIns="90000" bIns="45715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dirty="0" err="1">
                <a:solidFill>
                  <a:schemeClr val="tx1"/>
                </a:solidFill>
                <a:latin typeface="Arial"/>
                <a:cs typeface="Arial"/>
              </a:rPr>
              <a:t>www.senati.edu.pe</a:t>
            </a:r>
            <a:endParaRPr lang="en-US" sz="1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7338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lum bright="-100000" contrast="-100000"/>
          </a:blip>
          <a:stretch>
            <a:fillRect/>
          </a:stretch>
        </p:blipFill>
        <p:spPr>
          <a:xfrm>
            <a:off x="7394942" y="4591819"/>
            <a:ext cx="1455220" cy="32907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555624"/>
            <a:ext cx="4703762" cy="20161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5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/>
              <a:t>AQUÍ VA UN TÍTULO DE UNA, DOS O TRES LÍNEAS</a:t>
            </a:r>
          </a:p>
        </p:txBody>
      </p:sp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579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7337" y="567265"/>
            <a:ext cx="8569325" cy="496888"/>
          </a:xfrm>
          <a:prstGeom prst="rect">
            <a:avLst/>
          </a:prstGeom>
        </p:spPr>
        <p:txBody>
          <a:bodyPr lIns="0" tIns="0" rIns="90000" anchor="t">
            <a:noAutofit/>
          </a:bodyPr>
          <a:lstStyle>
            <a:lvl1pPr>
              <a:defRPr sz="2600" b="1" i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r>
              <a:rPr lang="en-US" dirty="0"/>
              <a:t>AQUÍ VA UN TÍTULO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36" y="1568323"/>
            <a:ext cx="4958431" cy="21256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14350" marR="0" indent="-514350" algn="l" defTabSz="45714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AutoNum type="arabicPeriod"/>
              <a:tabLst/>
              <a:defRPr lang="en-US" sz="1800" kern="1200" baseline="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14350" indent="-514350" algn="l" defTabSz="457148" rtl="0" eaLnBrk="1" latinLnBrk="0" hangingPunct="1">
              <a:buAutoNum type="arabicPeriod"/>
              <a:defRPr lang="en-US" sz="2200" kern="1200" dirty="0" smtClean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2pPr>
            <a:lvl3pPr marL="514350" indent="-514350" algn="l" defTabSz="457148" rtl="0" eaLnBrk="1" latinLnBrk="0" hangingPunct="1">
              <a:buAutoNum type="arabicPeriod"/>
              <a:defRPr lang="en-US" sz="2200" kern="1200" dirty="0" smtClean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3pPr>
            <a:lvl4pPr marL="514350" indent="-514350" algn="l" defTabSz="457148" rtl="0" eaLnBrk="1" latinLnBrk="0" hangingPunct="1">
              <a:buAutoNum type="arabicPeriod"/>
              <a:defRPr lang="en-US" sz="2200" kern="1200" dirty="0" smtClean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4pPr>
            <a:lvl5pPr marL="514350" indent="-514350" algn="l" defTabSz="457148" rtl="0" eaLnBrk="1" latinLnBrk="0" hangingPunct="1">
              <a:buAutoNum type="arabicPeriod"/>
              <a:defRPr lang="en-US" sz="2200" kern="1200" dirty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87338" y="4466799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287338" y="4535791"/>
            <a:ext cx="1882834" cy="220563"/>
          </a:xfrm>
          <a:prstGeom prst="rect">
            <a:avLst/>
          </a:prstGeom>
          <a:noFill/>
        </p:spPr>
        <p:txBody>
          <a:bodyPr wrap="square" lIns="0" tIns="45715" rIns="90000" bIns="45715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dirty="0" err="1">
                <a:solidFill>
                  <a:schemeClr val="tx1"/>
                </a:solidFill>
                <a:latin typeface="Arial"/>
                <a:cs typeface="Arial"/>
              </a:rPr>
              <a:t>www.senati.edu.pe</a:t>
            </a:r>
            <a:endParaRPr lang="en-US" sz="1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87338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lum bright="-100000" contrast="-100000"/>
          </a:blip>
          <a:stretch>
            <a:fillRect/>
          </a:stretch>
        </p:blipFill>
        <p:spPr>
          <a:xfrm>
            <a:off x="7394942" y="4591819"/>
            <a:ext cx="1455220" cy="32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579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567265"/>
            <a:ext cx="3757722" cy="1022202"/>
          </a:xfrm>
          <a:prstGeom prst="rect">
            <a:avLst/>
          </a:prstGeom>
        </p:spPr>
        <p:txBody>
          <a:bodyPr lIns="0" tIns="0" rIns="90000" anchor="t">
            <a:noAutofit/>
          </a:bodyPr>
          <a:lstStyle>
            <a:lvl1pPr>
              <a:defRPr sz="2600" b="1" i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r>
              <a:rPr lang="en-US" dirty="0"/>
              <a:t>AQUÍ VA UN TÍTULO DE UNA, DOS O TRES LÍNEAS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7339" y="1779967"/>
            <a:ext cx="3757720" cy="2246759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.AppleSystemUIFont" charset="-120"/>
              <a:buChar char="&gt;"/>
              <a:tabLst/>
              <a:defRPr sz="14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>
              <a:buClr>
                <a:srgbClr val="0A39E6"/>
              </a:buClr>
              <a:buFont typeface=".AppleSystemUIFont" charset="-120"/>
              <a:buChar char="&gt;"/>
              <a:defRPr sz="1400"/>
            </a:lvl2pPr>
            <a:lvl3pPr marL="1143000" indent="-228600">
              <a:buClr>
                <a:srgbClr val="0A39E6"/>
              </a:buClr>
              <a:buFont typeface=".AppleSystemUIFont" charset="-120"/>
              <a:buChar char="&gt;"/>
              <a:defRPr sz="1400"/>
            </a:lvl3pPr>
            <a:lvl4pPr marL="1600200" indent="-228600">
              <a:buClr>
                <a:srgbClr val="0A39E6"/>
              </a:buClr>
              <a:buFont typeface=".AppleSystemUIFont" charset="-120"/>
              <a:buChar char="&gt;"/>
              <a:defRPr sz="1400"/>
            </a:lvl4pPr>
            <a:lvl5pPr marL="2057400" indent="-228600">
              <a:buClr>
                <a:srgbClr val="0A39E6"/>
              </a:buClr>
              <a:buFont typeface=".AppleSystemUIFont" charset="-120"/>
              <a:buChar char="&gt;"/>
              <a:defRPr sz="1400"/>
            </a:lvl5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párrafo</a:t>
            </a:r>
            <a:r>
              <a:rPr lang="en-US" dirty="0"/>
              <a:t> </a:t>
            </a:r>
            <a:r>
              <a:rPr lang="en-US" dirty="0" err="1"/>
              <a:t>explicando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importante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párrafo</a:t>
            </a:r>
            <a:r>
              <a:rPr lang="en-US" dirty="0"/>
              <a:t> </a:t>
            </a:r>
            <a:r>
              <a:rPr lang="en-US" dirty="0" err="1"/>
              <a:t>explicando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importante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párrafo</a:t>
            </a:r>
            <a:r>
              <a:rPr lang="en-US" dirty="0"/>
              <a:t> </a:t>
            </a:r>
            <a:r>
              <a:rPr lang="en-US" dirty="0" err="1"/>
              <a:t>explicando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importante</a:t>
            </a:r>
            <a:endParaRPr lang="en-US" dirty="0"/>
          </a:p>
          <a:p>
            <a:pPr lvl="0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87338" y="4466799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287338" y="4535791"/>
            <a:ext cx="1882834" cy="220563"/>
          </a:xfrm>
          <a:prstGeom prst="rect">
            <a:avLst/>
          </a:prstGeom>
          <a:noFill/>
        </p:spPr>
        <p:txBody>
          <a:bodyPr wrap="square" lIns="0" tIns="45715" rIns="90000" bIns="45715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dirty="0" err="1">
                <a:solidFill>
                  <a:schemeClr val="tx1"/>
                </a:solidFill>
                <a:latin typeface="Arial"/>
                <a:cs typeface="Arial"/>
              </a:rPr>
              <a:t>www.senati.edu.pe</a:t>
            </a:r>
            <a:endParaRPr lang="en-US" sz="1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87338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lum bright="-100000" contrast="-100000"/>
          </a:blip>
          <a:stretch>
            <a:fillRect/>
          </a:stretch>
        </p:blipFill>
        <p:spPr>
          <a:xfrm>
            <a:off x="7394942" y="4591819"/>
            <a:ext cx="1455220" cy="32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579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287338" y="4466799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7337" y="567265"/>
            <a:ext cx="8569325" cy="496888"/>
          </a:xfrm>
          <a:prstGeom prst="rect">
            <a:avLst/>
          </a:prstGeom>
        </p:spPr>
        <p:txBody>
          <a:bodyPr lIns="0" tIns="0" rIns="90000" anchor="t">
            <a:noAutofit/>
          </a:bodyPr>
          <a:lstStyle>
            <a:lvl1pPr>
              <a:defRPr sz="2600" b="1" i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r>
              <a:rPr lang="en-US" dirty="0"/>
              <a:t>AQUÍ VA UN TÍTULO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36" y="1568323"/>
            <a:ext cx="4958431" cy="21256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14350" marR="0" indent="-514350" algn="l" defTabSz="45714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AutoNum type="arabicPeriod"/>
              <a:tabLst/>
              <a:defRPr lang="en-US" sz="1800" kern="1200" baseline="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14350" indent="-514350" algn="l" defTabSz="457148" rtl="0" eaLnBrk="1" latinLnBrk="0" hangingPunct="1">
              <a:buAutoNum type="arabicPeriod"/>
              <a:defRPr lang="en-US" sz="2200" kern="1200" dirty="0" smtClean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2pPr>
            <a:lvl3pPr marL="514350" indent="-514350" algn="l" defTabSz="457148" rtl="0" eaLnBrk="1" latinLnBrk="0" hangingPunct="1">
              <a:buAutoNum type="arabicPeriod"/>
              <a:defRPr lang="en-US" sz="2200" kern="1200" dirty="0" smtClean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3pPr>
            <a:lvl4pPr marL="514350" indent="-514350" algn="l" defTabSz="457148" rtl="0" eaLnBrk="1" latinLnBrk="0" hangingPunct="1">
              <a:buAutoNum type="arabicPeriod"/>
              <a:defRPr lang="en-US" sz="2200" kern="1200" dirty="0" smtClean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4pPr>
            <a:lvl5pPr marL="514350" indent="-514350" algn="l" defTabSz="457148" rtl="0" eaLnBrk="1" latinLnBrk="0" hangingPunct="1">
              <a:buAutoNum type="arabicPeriod"/>
              <a:defRPr lang="en-US" sz="2200" kern="1200" dirty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87338" y="4466799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87338" y="4535791"/>
            <a:ext cx="1882834" cy="220563"/>
          </a:xfrm>
          <a:prstGeom prst="rect">
            <a:avLst/>
          </a:prstGeom>
          <a:noFill/>
        </p:spPr>
        <p:txBody>
          <a:bodyPr wrap="square" lIns="0" tIns="45715" rIns="90000" bIns="45715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dirty="0" err="1">
                <a:solidFill>
                  <a:schemeClr val="tx1"/>
                </a:solidFill>
                <a:latin typeface="Arial"/>
                <a:cs typeface="Arial"/>
              </a:rPr>
              <a:t>www.senati.edu.pe</a:t>
            </a:r>
            <a:endParaRPr lang="en-US" sz="1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7338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lum bright="-100000" contrast="-100000"/>
          </a:blip>
          <a:stretch>
            <a:fillRect/>
          </a:stretch>
        </p:blipFill>
        <p:spPr>
          <a:xfrm>
            <a:off x="7394942" y="4591819"/>
            <a:ext cx="1455220" cy="32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7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579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ier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287338" y="4466799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287338" y="4535791"/>
            <a:ext cx="1882834" cy="220563"/>
          </a:xfrm>
          <a:prstGeom prst="rect">
            <a:avLst/>
          </a:prstGeom>
          <a:noFill/>
        </p:spPr>
        <p:txBody>
          <a:bodyPr wrap="square" lIns="0" tIns="45715" rIns="90000" bIns="45715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www.senati.edu.pe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7338" y="311903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4942" y="4591819"/>
            <a:ext cx="1455220" cy="3290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7338" y="555625"/>
            <a:ext cx="5880773" cy="11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14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579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87338" y="311903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 userDrawn="1"/>
        </p:nvSpPr>
        <p:spPr>
          <a:xfrm>
            <a:off x="0" y="2948683"/>
            <a:ext cx="9144000" cy="21948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3361075"/>
            <a:ext cx="5928527" cy="10550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500" b="1" baseline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, dos o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4413284"/>
            <a:ext cx="5928527" cy="3379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subtítulo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línea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547676" y="4535791"/>
            <a:ext cx="1308987" cy="215433"/>
          </a:xfrm>
          <a:prstGeom prst="rect">
            <a:avLst/>
          </a:prstGeom>
          <a:noFill/>
        </p:spPr>
        <p:txBody>
          <a:bodyPr wrap="square" lIns="0" tIns="45715" rIns="0" bIns="45715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www.senati.edu.pe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338" y="567265"/>
            <a:ext cx="2486683" cy="56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1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579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7294422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000" b="1" dirty="0" err="1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  <a:endParaRPr lang="en-US" sz="1000" b="1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3118" y="567265"/>
            <a:ext cx="3315577" cy="56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46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49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982364"/>
            <a:ext cx="9144000" cy="21948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3118" y="3526175"/>
            <a:ext cx="7904703" cy="10550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5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/>
              <a:t>AQUÍ VA UN TÍTULO DE UNA, DOS O TRES LÍNEAS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4578384"/>
            <a:ext cx="7904703" cy="3379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/>
              <a:t>AQUÍ VA UN SUBTÍTULO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7294422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00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  <a:endParaRPr lang="en-US" sz="100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3118" y="567265"/>
            <a:ext cx="3315577" cy="56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862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982364"/>
            <a:ext cx="9144000" cy="21948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342" y="567265"/>
            <a:ext cx="2483521" cy="561600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42" y="3526175"/>
            <a:ext cx="5928527" cy="10550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25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/>
              <a:t>AQUÍ VA UN TÍTULO DE UNA, DOS O TRES LÍNEAS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87342" y="4578384"/>
            <a:ext cx="5928527" cy="3379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/>
              <a:t>AQUÍ VA UN SUBTÍTULO DE UNA LÍNEA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684981" y="4742611"/>
            <a:ext cx="117168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75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  <a:endParaRPr lang="en-US" sz="75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1509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ridora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287867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  <a:endParaRPr lang="en-US" sz="100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9" name="Marcador de pie de página 4"/>
          <p:cNvSpPr>
            <a:spLocks noGrp="1"/>
          </p:cNvSpPr>
          <p:nvPr>
            <p:ph type="ftr" sz="quarter" idx="13"/>
          </p:nvPr>
        </p:nvSpPr>
        <p:spPr>
          <a:xfrm>
            <a:off x="3160776" y="4742606"/>
            <a:ext cx="3191368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s-PE" dirty="0"/>
          </a:p>
        </p:txBody>
      </p:sp>
      <p:sp>
        <p:nvSpPr>
          <p:cNvPr id="20" name="Marcador de número de diapositiva 5"/>
          <p:cNvSpPr>
            <a:spLocks noGrp="1"/>
          </p:cNvSpPr>
          <p:nvPr>
            <p:ph type="sldNum" sz="quarter" idx="14"/>
          </p:nvPr>
        </p:nvSpPr>
        <p:spPr>
          <a:xfrm>
            <a:off x="6509341" y="4742606"/>
            <a:ext cx="614964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8D021477-0C4A-4A76-96B5-A07828EC07B4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21" name="Marcador de fecha 3"/>
          <p:cNvSpPr>
            <a:spLocks noGrp="1"/>
          </p:cNvSpPr>
          <p:nvPr>
            <p:ph type="dt" sz="half" idx="15"/>
          </p:nvPr>
        </p:nvSpPr>
        <p:spPr>
          <a:xfrm>
            <a:off x="2036521" y="4742605"/>
            <a:ext cx="1033097" cy="12311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F816BCCA-648D-4168-AC77-0E081ACF5DCF}" type="datetimeFigureOut">
              <a:rPr lang="es-PE" smtClean="0"/>
              <a:pPr/>
              <a:t>20/02/2024</a:t>
            </a:fld>
            <a:endParaRPr lang="es-PE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screen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401" y="4683790"/>
            <a:ext cx="1376521" cy="2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18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7340" y="567265"/>
            <a:ext cx="8569325" cy="496888"/>
          </a:xfrm>
          <a:prstGeom prst="rect">
            <a:avLst/>
          </a:prstGeom>
        </p:spPr>
        <p:txBody>
          <a:bodyPr lIns="0" tIns="0" rIns="90000" anchor="t">
            <a:noAutofit/>
          </a:bodyPr>
          <a:lstStyle>
            <a:lvl1pPr>
              <a:defRPr sz="1950" b="1" i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r>
              <a:rPr lang="en-US" dirty="0"/>
              <a:t>AQUÍ VA UN TÍTULO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41" y="1568327"/>
            <a:ext cx="4958431" cy="21256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85745" marR="0" indent="-385745" algn="l" defTabSz="34284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AutoNum type="arabicPeriod"/>
              <a:tabLst/>
              <a:defRPr lang="en-US" sz="1350" kern="1200" baseline="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385745" indent="-385745" algn="l" defTabSz="342845" rtl="0" eaLnBrk="1" latinLnBrk="0" hangingPunct="1">
              <a:buAutoNum type="arabicPeriod"/>
              <a:defRPr lang="en-US" sz="1650" kern="1200" dirty="0" smtClean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2pPr>
            <a:lvl3pPr marL="385745" indent="-385745" algn="l" defTabSz="342845" rtl="0" eaLnBrk="1" latinLnBrk="0" hangingPunct="1">
              <a:buAutoNum type="arabicPeriod"/>
              <a:defRPr lang="en-US" sz="1650" kern="1200" dirty="0" smtClean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3pPr>
            <a:lvl4pPr marL="385745" indent="-385745" algn="l" defTabSz="342845" rtl="0" eaLnBrk="1" latinLnBrk="0" hangingPunct="1">
              <a:buAutoNum type="arabicPeriod"/>
              <a:defRPr lang="en-US" sz="1650" kern="1200" dirty="0" smtClean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4pPr>
            <a:lvl5pPr marL="385745" indent="-385745" algn="l" defTabSz="342845" rtl="0" eaLnBrk="1" latinLnBrk="0" hangingPunct="1">
              <a:buAutoNum type="arabicPeriod"/>
              <a:defRPr lang="en-US" sz="1650" kern="1200" dirty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87867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  <a:endParaRPr lang="en-US" sz="100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2" name="Marcador de pie de página 4"/>
          <p:cNvSpPr>
            <a:spLocks noGrp="1"/>
          </p:cNvSpPr>
          <p:nvPr>
            <p:ph type="ftr" sz="quarter" idx="13"/>
          </p:nvPr>
        </p:nvSpPr>
        <p:spPr>
          <a:xfrm>
            <a:off x="3160776" y="4742606"/>
            <a:ext cx="3191368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s-PE" dirty="0"/>
          </a:p>
        </p:txBody>
      </p:sp>
      <p:sp>
        <p:nvSpPr>
          <p:cNvPr id="13" name="Marcador de número de diapositiva 5"/>
          <p:cNvSpPr>
            <a:spLocks noGrp="1"/>
          </p:cNvSpPr>
          <p:nvPr>
            <p:ph type="sldNum" sz="quarter" idx="14"/>
          </p:nvPr>
        </p:nvSpPr>
        <p:spPr>
          <a:xfrm>
            <a:off x="6509341" y="4742606"/>
            <a:ext cx="614964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8D021477-0C4A-4A76-96B5-A07828EC07B4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14" name="Marcador de fecha 3"/>
          <p:cNvSpPr>
            <a:spLocks noGrp="1"/>
          </p:cNvSpPr>
          <p:nvPr>
            <p:ph type="dt" sz="half" idx="15"/>
          </p:nvPr>
        </p:nvSpPr>
        <p:spPr>
          <a:xfrm>
            <a:off x="2036521" y="4742605"/>
            <a:ext cx="1033097" cy="12311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F816BCCA-648D-4168-AC77-0E081ACF5DCF}" type="datetimeFigureOut">
              <a:rPr lang="es-PE" smtClean="0"/>
              <a:pPr/>
              <a:t>20/02/2024</a:t>
            </a:fld>
            <a:endParaRPr lang="es-PE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401" y="4683790"/>
            <a:ext cx="1376521" cy="2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8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7337" y="567265"/>
            <a:ext cx="3757723" cy="1022202"/>
          </a:xfrm>
          <a:prstGeom prst="rect">
            <a:avLst/>
          </a:prstGeom>
        </p:spPr>
        <p:txBody>
          <a:bodyPr lIns="0" tIns="0" rIns="90000" anchor="t">
            <a:noAutofit/>
          </a:bodyPr>
          <a:lstStyle>
            <a:lvl1pPr>
              <a:defRPr sz="1950" b="1" i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r>
              <a:rPr lang="en-US" dirty="0"/>
              <a:t>AQUÍ VA UN TÍTULO DE UNA, DOS O TRES LÍNEAS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7339" y="1779973"/>
            <a:ext cx="3757720" cy="2246759"/>
          </a:xfrm>
          <a:prstGeom prst="rect">
            <a:avLst/>
          </a:prstGeom>
        </p:spPr>
        <p:txBody>
          <a:bodyPr>
            <a:normAutofit/>
          </a:bodyPr>
          <a:lstStyle>
            <a:lvl1pPr marL="171442" marR="0" indent="-171442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SzTx/>
              <a:buFont typeface=".AppleSystemUIFont" charset="-120"/>
              <a:buChar char="&gt;"/>
              <a:tabLst/>
              <a:defRPr sz="105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25" indent="-171442">
              <a:buClr>
                <a:srgbClr val="0A39E6"/>
              </a:buClr>
              <a:buFont typeface=".AppleSystemUIFont" charset="-120"/>
              <a:buChar char="&gt;"/>
              <a:defRPr sz="1050"/>
            </a:lvl2pPr>
            <a:lvl3pPr marL="857207" indent="-171442">
              <a:buClr>
                <a:srgbClr val="0A39E6"/>
              </a:buClr>
              <a:buFont typeface=".AppleSystemUIFont" charset="-120"/>
              <a:buChar char="&gt;"/>
              <a:defRPr sz="1050"/>
            </a:lvl3pPr>
            <a:lvl4pPr marL="1200090" indent="-171442">
              <a:buClr>
                <a:srgbClr val="0A39E6"/>
              </a:buClr>
              <a:buFont typeface=".AppleSystemUIFont" charset="-120"/>
              <a:buChar char="&gt;"/>
              <a:defRPr sz="1050"/>
            </a:lvl4pPr>
            <a:lvl5pPr marL="1542974" indent="-171442">
              <a:buClr>
                <a:srgbClr val="0A39E6"/>
              </a:buClr>
              <a:buFont typeface=".AppleSystemUIFont" charset="-120"/>
              <a:buChar char="&gt;"/>
              <a:defRPr sz="1050"/>
            </a:lvl5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párrafo</a:t>
            </a:r>
            <a:r>
              <a:rPr lang="en-US" dirty="0"/>
              <a:t> </a:t>
            </a:r>
            <a:r>
              <a:rPr lang="en-US" dirty="0" err="1"/>
              <a:t>explicando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importante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párrafo</a:t>
            </a:r>
            <a:r>
              <a:rPr lang="en-US" dirty="0"/>
              <a:t> </a:t>
            </a:r>
            <a:r>
              <a:rPr lang="en-US" dirty="0" err="1"/>
              <a:t>explicando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importante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párrafo</a:t>
            </a:r>
            <a:r>
              <a:rPr lang="en-US" dirty="0"/>
              <a:t> </a:t>
            </a:r>
            <a:r>
              <a:rPr lang="en-US" dirty="0" err="1"/>
              <a:t>explicando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importante</a:t>
            </a:r>
            <a:endParaRPr lang="en-US" dirty="0"/>
          </a:p>
          <a:p>
            <a:pPr lvl="0"/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87867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  <a:endParaRPr lang="en-US" sz="100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2" name="Marcador de pie de página 4"/>
          <p:cNvSpPr>
            <a:spLocks noGrp="1"/>
          </p:cNvSpPr>
          <p:nvPr>
            <p:ph type="ftr" sz="quarter" idx="13"/>
          </p:nvPr>
        </p:nvSpPr>
        <p:spPr>
          <a:xfrm>
            <a:off x="3160776" y="4742606"/>
            <a:ext cx="3191368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s-PE" dirty="0"/>
          </a:p>
        </p:txBody>
      </p:sp>
      <p:sp>
        <p:nvSpPr>
          <p:cNvPr id="13" name="Marcador de número de diapositiva 5"/>
          <p:cNvSpPr>
            <a:spLocks noGrp="1"/>
          </p:cNvSpPr>
          <p:nvPr>
            <p:ph type="sldNum" sz="quarter" idx="14"/>
          </p:nvPr>
        </p:nvSpPr>
        <p:spPr>
          <a:xfrm>
            <a:off x="6509341" y="4742606"/>
            <a:ext cx="614964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8D021477-0C4A-4A76-96B5-A07828EC07B4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14" name="Marcador de fecha 3"/>
          <p:cNvSpPr>
            <a:spLocks noGrp="1"/>
          </p:cNvSpPr>
          <p:nvPr>
            <p:ph type="dt" sz="half" idx="15"/>
          </p:nvPr>
        </p:nvSpPr>
        <p:spPr>
          <a:xfrm>
            <a:off x="2036521" y="4742605"/>
            <a:ext cx="1033097" cy="12311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F816BCCA-648D-4168-AC77-0E081ACF5DCF}" type="datetimeFigureOut">
              <a:rPr lang="es-PE" smtClean="0"/>
              <a:pPr/>
              <a:t>20/02/2024</a:t>
            </a:fld>
            <a:endParaRPr lang="es-PE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401" y="4683790"/>
            <a:ext cx="1376521" cy="2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11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7340" y="567265"/>
            <a:ext cx="8569325" cy="496888"/>
          </a:xfrm>
          <a:prstGeom prst="rect">
            <a:avLst/>
          </a:prstGeom>
        </p:spPr>
        <p:txBody>
          <a:bodyPr lIns="0" tIns="0" rIns="90000" anchor="t">
            <a:noAutofit/>
          </a:bodyPr>
          <a:lstStyle>
            <a:lvl1pPr>
              <a:defRPr sz="1950" b="1" i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r>
              <a:rPr lang="en-US" dirty="0"/>
              <a:t>AQUÍ VA UN TÍTULO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41" y="1568327"/>
            <a:ext cx="4958431" cy="21256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85745" marR="0" indent="-385745" algn="l" defTabSz="342845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AutoNum type="arabicPeriod"/>
              <a:tabLst/>
              <a:defRPr lang="en-US" sz="1350" kern="1200" baseline="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385745" indent="-385745" algn="l" defTabSz="342845" rtl="0" eaLnBrk="1" latinLnBrk="0" hangingPunct="1">
              <a:buAutoNum type="arabicPeriod"/>
              <a:defRPr lang="en-US" sz="1650" kern="1200" dirty="0" smtClean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2pPr>
            <a:lvl3pPr marL="385745" indent="-385745" algn="l" defTabSz="342845" rtl="0" eaLnBrk="1" latinLnBrk="0" hangingPunct="1">
              <a:buAutoNum type="arabicPeriod"/>
              <a:defRPr lang="en-US" sz="1650" kern="1200" dirty="0" smtClean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3pPr>
            <a:lvl4pPr marL="385745" indent="-385745" algn="l" defTabSz="342845" rtl="0" eaLnBrk="1" latinLnBrk="0" hangingPunct="1">
              <a:buAutoNum type="arabicPeriod"/>
              <a:defRPr lang="en-US" sz="1650" kern="1200" dirty="0" smtClean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4pPr>
            <a:lvl5pPr marL="385745" indent="-385745" algn="l" defTabSz="342845" rtl="0" eaLnBrk="1" latinLnBrk="0" hangingPunct="1">
              <a:buAutoNum type="arabicPeriod"/>
              <a:defRPr lang="en-US" sz="1650" kern="1200" dirty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87341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  <a:endParaRPr lang="en-US" sz="100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2" name="Marcador de pie de página 4"/>
          <p:cNvSpPr>
            <a:spLocks noGrp="1"/>
          </p:cNvSpPr>
          <p:nvPr>
            <p:ph type="ftr" sz="quarter" idx="12"/>
          </p:nvPr>
        </p:nvSpPr>
        <p:spPr>
          <a:xfrm>
            <a:off x="3160777" y="4742606"/>
            <a:ext cx="3059473" cy="1231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s-PE" dirty="0"/>
          </a:p>
        </p:txBody>
      </p:sp>
      <p:sp>
        <p:nvSpPr>
          <p:cNvPr id="13" name="Marcador de número de diapositiva 5"/>
          <p:cNvSpPr>
            <a:spLocks noGrp="1"/>
          </p:cNvSpPr>
          <p:nvPr>
            <p:ph type="sldNum" sz="quarter" idx="13"/>
          </p:nvPr>
        </p:nvSpPr>
        <p:spPr>
          <a:xfrm>
            <a:off x="6449485" y="4742606"/>
            <a:ext cx="725935" cy="12311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8D021477-0C4A-4A76-96B5-A07828EC07B4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14" name="Marcador de fecha 3"/>
          <p:cNvSpPr>
            <a:spLocks noGrp="1"/>
          </p:cNvSpPr>
          <p:nvPr>
            <p:ph type="dt" sz="half" idx="14"/>
          </p:nvPr>
        </p:nvSpPr>
        <p:spPr>
          <a:xfrm>
            <a:off x="2036521" y="4742605"/>
            <a:ext cx="1033097" cy="12311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F816BCCA-648D-4168-AC77-0E081ACF5DCF}" type="datetimeFigureOut">
              <a:rPr lang="es-PE" smtClean="0"/>
              <a:pPr/>
              <a:t>20/02/2024</a:t>
            </a:fld>
            <a:endParaRPr lang="es-PE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9613" y="4687434"/>
            <a:ext cx="1376521" cy="2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79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bridora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37" y="555630"/>
            <a:ext cx="4703763" cy="20161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25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/>
              <a:t>AQUÍ VA UN TÍTULO DE UNA, DOS O TRES LÍNEAS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87867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  <a:endParaRPr lang="en-US" sz="100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3"/>
          </p:nvPr>
        </p:nvSpPr>
        <p:spPr>
          <a:xfrm>
            <a:off x="3160776" y="4742606"/>
            <a:ext cx="3191368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s-PE" dirty="0"/>
          </a:p>
        </p:txBody>
      </p:sp>
      <p:sp>
        <p:nvSpPr>
          <p:cNvPr id="17" name="Marcador de número de diapositiva 5"/>
          <p:cNvSpPr>
            <a:spLocks noGrp="1"/>
          </p:cNvSpPr>
          <p:nvPr>
            <p:ph type="sldNum" sz="quarter" idx="14"/>
          </p:nvPr>
        </p:nvSpPr>
        <p:spPr>
          <a:xfrm>
            <a:off x="6509341" y="4742606"/>
            <a:ext cx="614964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8D021477-0C4A-4A76-96B5-A07828EC07B4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18" name="Marcador de fecha 3"/>
          <p:cNvSpPr>
            <a:spLocks noGrp="1"/>
          </p:cNvSpPr>
          <p:nvPr>
            <p:ph type="dt" sz="half" idx="15"/>
          </p:nvPr>
        </p:nvSpPr>
        <p:spPr>
          <a:xfrm>
            <a:off x="2036521" y="4742605"/>
            <a:ext cx="1033097" cy="12311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F816BCCA-648D-4168-AC77-0E081ACF5DCF}" type="datetimeFigureOut">
              <a:rPr lang="es-PE" smtClean="0"/>
              <a:pPr/>
              <a:t>20/02/2024</a:t>
            </a:fld>
            <a:endParaRPr lang="es-PE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401" y="4683790"/>
            <a:ext cx="1376521" cy="2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42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ridora 4 / Colaborador de Truji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37" y="555631"/>
            <a:ext cx="7904163" cy="14226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5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, dos o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87867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  <a:endParaRPr lang="en-US" sz="100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2" name="Marcador de pie de página 4"/>
          <p:cNvSpPr>
            <a:spLocks noGrp="1"/>
          </p:cNvSpPr>
          <p:nvPr>
            <p:ph type="ftr" sz="quarter" idx="13"/>
          </p:nvPr>
        </p:nvSpPr>
        <p:spPr>
          <a:xfrm>
            <a:off x="3160776" y="4742606"/>
            <a:ext cx="3191368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s-PE" dirty="0"/>
          </a:p>
        </p:txBody>
      </p:sp>
      <p:sp>
        <p:nvSpPr>
          <p:cNvPr id="14" name="Marcador de número de diapositiva 5"/>
          <p:cNvSpPr>
            <a:spLocks noGrp="1"/>
          </p:cNvSpPr>
          <p:nvPr>
            <p:ph type="sldNum" sz="quarter" idx="14"/>
          </p:nvPr>
        </p:nvSpPr>
        <p:spPr>
          <a:xfrm>
            <a:off x="6509341" y="4742606"/>
            <a:ext cx="614964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8D021477-0C4A-4A76-96B5-A07828EC07B4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15" name="Marcador de fecha 3"/>
          <p:cNvSpPr>
            <a:spLocks noGrp="1"/>
          </p:cNvSpPr>
          <p:nvPr>
            <p:ph type="dt" sz="half" idx="15"/>
          </p:nvPr>
        </p:nvSpPr>
        <p:spPr>
          <a:xfrm>
            <a:off x="2036521" y="4742605"/>
            <a:ext cx="1033097" cy="12311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F816BCCA-648D-4168-AC77-0E081ACF5DCF}" type="datetimeFigureOut">
              <a:rPr lang="es-PE" smtClean="0"/>
              <a:pPr/>
              <a:t>20/02/2024</a:t>
            </a:fld>
            <a:endParaRPr lang="es-PE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401" y="4683790"/>
            <a:ext cx="1376521" cy="2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7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s y objetos / Colaborador de Truji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41" y="555631"/>
            <a:ext cx="8562823" cy="6508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, dos o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287340" y="1384160"/>
            <a:ext cx="8569325" cy="289574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PE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87867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  <a:endParaRPr lang="en-US" sz="100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2" name="Marcador de pie de página 4"/>
          <p:cNvSpPr>
            <a:spLocks noGrp="1"/>
          </p:cNvSpPr>
          <p:nvPr>
            <p:ph type="ftr" sz="quarter" idx="13"/>
          </p:nvPr>
        </p:nvSpPr>
        <p:spPr>
          <a:xfrm>
            <a:off x="3160776" y="4742606"/>
            <a:ext cx="3191368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s-PE" dirty="0"/>
          </a:p>
        </p:txBody>
      </p:sp>
      <p:sp>
        <p:nvSpPr>
          <p:cNvPr id="15" name="Marcador de número de diapositiva 5"/>
          <p:cNvSpPr>
            <a:spLocks noGrp="1"/>
          </p:cNvSpPr>
          <p:nvPr>
            <p:ph type="sldNum" sz="quarter" idx="14"/>
          </p:nvPr>
        </p:nvSpPr>
        <p:spPr>
          <a:xfrm>
            <a:off x="6509341" y="4742606"/>
            <a:ext cx="614964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8D021477-0C4A-4A76-96B5-A07828EC07B4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16" name="Marcador de fecha 3"/>
          <p:cNvSpPr>
            <a:spLocks noGrp="1"/>
          </p:cNvSpPr>
          <p:nvPr>
            <p:ph type="dt" sz="half" idx="15"/>
          </p:nvPr>
        </p:nvSpPr>
        <p:spPr>
          <a:xfrm>
            <a:off x="2036521" y="4742605"/>
            <a:ext cx="1033097" cy="12311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F816BCCA-648D-4168-AC77-0E081ACF5DCF}" type="datetimeFigureOut">
              <a:rPr lang="es-PE" smtClean="0"/>
              <a:pPr/>
              <a:t>20/02/2024</a:t>
            </a:fld>
            <a:endParaRPr lang="es-PE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401" y="4683790"/>
            <a:ext cx="1376521" cy="2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05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948683"/>
            <a:ext cx="9144000" cy="21948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3361075"/>
            <a:ext cx="5928527" cy="10550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5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, dos o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4413284"/>
            <a:ext cx="5928527" cy="3379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subtítulo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línea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547676" y="4535791"/>
            <a:ext cx="1308987" cy="215433"/>
          </a:xfrm>
          <a:prstGeom prst="rect">
            <a:avLst/>
          </a:prstGeom>
          <a:noFill/>
        </p:spPr>
        <p:txBody>
          <a:bodyPr wrap="square" lIns="0" tIns="45715" rIns="0" bIns="45715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000" dirty="0" err="1">
                <a:solidFill>
                  <a:schemeClr val="tx1"/>
                </a:solidFill>
                <a:latin typeface="Arial"/>
                <a:cs typeface="Arial"/>
              </a:rPr>
              <a:t>www.senati.edu.pe</a:t>
            </a:r>
            <a:endParaRPr lang="en-US" sz="1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87338" y="311903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338" y="567265"/>
            <a:ext cx="2483521" cy="5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489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/ Colaborador de Truji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37" y="1542914"/>
            <a:ext cx="7904163" cy="14226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5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, dos o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87337" y="3234347"/>
            <a:ext cx="7904163" cy="32165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800" b="0" i="0">
                <a:solidFill>
                  <a:schemeClr val="bg2">
                    <a:lumMod val="75000"/>
                  </a:schemeClr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, dos o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490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bjetos / Colaborador de Truji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41" y="555631"/>
            <a:ext cx="8562823" cy="6508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, dos o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287341" y="1450226"/>
            <a:ext cx="4081463" cy="2829679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35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PE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5"/>
          </p:nvPr>
        </p:nvSpPr>
        <p:spPr>
          <a:xfrm>
            <a:off x="4768701" y="1450226"/>
            <a:ext cx="4081463" cy="2829679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35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PE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87867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  <a:endParaRPr lang="en-US" sz="100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3"/>
          </p:nvPr>
        </p:nvSpPr>
        <p:spPr>
          <a:xfrm>
            <a:off x="3160776" y="4742606"/>
            <a:ext cx="3191368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s-PE" dirty="0"/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4"/>
          </p:nvPr>
        </p:nvSpPr>
        <p:spPr>
          <a:xfrm>
            <a:off x="6509341" y="4742606"/>
            <a:ext cx="614964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8D021477-0C4A-4A76-96B5-A07828EC07B4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17" name="Marcador de fecha 3"/>
          <p:cNvSpPr>
            <a:spLocks noGrp="1"/>
          </p:cNvSpPr>
          <p:nvPr>
            <p:ph type="dt" sz="half" idx="16"/>
          </p:nvPr>
        </p:nvSpPr>
        <p:spPr>
          <a:xfrm>
            <a:off x="2036521" y="4742605"/>
            <a:ext cx="1033097" cy="12311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F816BCCA-648D-4168-AC77-0E081ACF5DCF}" type="datetimeFigureOut">
              <a:rPr lang="es-PE" smtClean="0"/>
              <a:pPr/>
              <a:t>20/02/2024</a:t>
            </a:fld>
            <a:endParaRPr lang="es-PE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401" y="4683790"/>
            <a:ext cx="1376521" cy="2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72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/ Colaborador de Truji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41" y="555631"/>
            <a:ext cx="8562823" cy="6508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, dos o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287341" y="1996233"/>
            <a:ext cx="4081463" cy="2283671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35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PE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5"/>
          </p:nvPr>
        </p:nvSpPr>
        <p:spPr>
          <a:xfrm>
            <a:off x="4768701" y="1996233"/>
            <a:ext cx="4081463" cy="2283671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35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PE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87341" y="1450222"/>
            <a:ext cx="4081463" cy="3912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68701" y="1450222"/>
            <a:ext cx="4081463" cy="3912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87867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  <a:endParaRPr lang="en-US" sz="100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3"/>
          </p:nvPr>
        </p:nvSpPr>
        <p:spPr>
          <a:xfrm>
            <a:off x="3160776" y="4742606"/>
            <a:ext cx="3191368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s-PE" dirty="0"/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4"/>
          </p:nvPr>
        </p:nvSpPr>
        <p:spPr>
          <a:xfrm>
            <a:off x="6509341" y="4742606"/>
            <a:ext cx="614964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8D021477-0C4A-4A76-96B5-A07828EC07B4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19" name="Marcador de fecha 3"/>
          <p:cNvSpPr>
            <a:spLocks noGrp="1"/>
          </p:cNvSpPr>
          <p:nvPr>
            <p:ph type="dt" sz="half" idx="18"/>
          </p:nvPr>
        </p:nvSpPr>
        <p:spPr>
          <a:xfrm>
            <a:off x="2036521" y="4742605"/>
            <a:ext cx="1033097" cy="12311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F816BCCA-648D-4168-AC77-0E081ACF5DCF}" type="datetimeFigureOut">
              <a:rPr lang="es-PE" smtClean="0"/>
              <a:pPr/>
              <a:t>20/02/2024</a:t>
            </a:fld>
            <a:endParaRPr lang="es-PE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401" y="4683790"/>
            <a:ext cx="1376521" cy="2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13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ítulos / Colaborador de Truji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37" y="555631"/>
            <a:ext cx="7904163" cy="14226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7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87867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  <a:endParaRPr lang="en-US" sz="100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2" name="Marcador de pie de página 4"/>
          <p:cNvSpPr>
            <a:spLocks noGrp="1"/>
          </p:cNvSpPr>
          <p:nvPr>
            <p:ph type="ftr" sz="quarter" idx="13"/>
          </p:nvPr>
        </p:nvSpPr>
        <p:spPr>
          <a:xfrm>
            <a:off x="3160776" y="4742606"/>
            <a:ext cx="3191368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s-PE" dirty="0"/>
          </a:p>
        </p:txBody>
      </p:sp>
      <p:sp>
        <p:nvSpPr>
          <p:cNvPr id="14" name="Marcador de número de diapositiva 5"/>
          <p:cNvSpPr>
            <a:spLocks noGrp="1"/>
          </p:cNvSpPr>
          <p:nvPr>
            <p:ph type="sldNum" sz="quarter" idx="14"/>
          </p:nvPr>
        </p:nvSpPr>
        <p:spPr>
          <a:xfrm>
            <a:off x="6509341" y="4742606"/>
            <a:ext cx="614964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8D021477-0C4A-4A76-96B5-A07828EC07B4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15" name="Marcador de fecha 3"/>
          <p:cNvSpPr>
            <a:spLocks noGrp="1"/>
          </p:cNvSpPr>
          <p:nvPr>
            <p:ph type="dt" sz="half" idx="15"/>
          </p:nvPr>
        </p:nvSpPr>
        <p:spPr>
          <a:xfrm>
            <a:off x="2036521" y="4742605"/>
            <a:ext cx="1033097" cy="12311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F816BCCA-648D-4168-AC77-0E081ACF5DCF}" type="datetimeFigureOut">
              <a:rPr lang="es-PE" smtClean="0"/>
              <a:pPr/>
              <a:t>20/02/2024</a:t>
            </a:fld>
            <a:endParaRPr lang="es-PE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401" y="4683790"/>
            <a:ext cx="1376521" cy="2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55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 / Colaborador de Truji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87867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  <a:endParaRPr lang="en-US" sz="100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2" name="Marcador de pie de página 4"/>
          <p:cNvSpPr>
            <a:spLocks noGrp="1"/>
          </p:cNvSpPr>
          <p:nvPr>
            <p:ph type="ftr" sz="quarter" idx="13"/>
          </p:nvPr>
        </p:nvSpPr>
        <p:spPr>
          <a:xfrm>
            <a:off x="3160776" y="4742606"/>
            <a:ext cx="3191368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s-PE" dirty="0"/>
          </a:p>
        </p:txBody>
      </p:sp>
      <p:sp>
        <p:nvSpPr>
          <p:cNvPr id="14" name="Marcador de número de diapositiva 5"/>
          <p:cNvSpPr>
            <a:spLocks noGrp="1"/>
          </p:cNvSpPr>
          <p:nvPr>
            <p:ph type="sldNum" sz="quarter" idx="14"/>
          </p:nvPr>
        </p:nvSpPr>
        <p:spPr>
          <a:xfrm>
            <a:off x="6509341" y="4742606"/>
            <a:ext cx="614964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8D021477-0C4A-4A76-96B5-A07828EC07B4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15" name="Marcador de fecha 3"/>
          <p:cNvSpPr>
            <a:spLocks noGrp="1"/>
          </p:cNvSpPr>
          <p:nvPr>
            <p:ph type="dt" sz="half" idx="15"/>
          </p:nvPr>
        </p:nvSpPr>
        <p:spPr>
          <a:xfrm>
            <a:off x="2036521" y="4742605"/>
            <a:ext cx="1033097" cy="12311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F816BCCA-648D-4168-AC77-0E081ACF5DCF}" type="datetimeFigureOut">
              <a:rPr lang="es-PE" smtClean="0"/>
              <a:pPr/>
              <a:t>20/02/2024</a:t>
            </a:fld>
            <a:endParaRPr lang="es-PE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401" y="4683790"/>
            <a:ext cx="1376521" cy="2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3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 / Colaborador de Truji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41" y="555631"/>
            <a:ext cx="4081463" cy="6508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, dos o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287341" y="1450221"/>
            <a:ext cx="4081463" cy="2829678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35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PE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5"/>
          </p:nvPr>
        </p:nvSpPr>
        <p:spPr>
          <a:xfrm>
            <a:off x="4768701" y="555626"/>
            <a:ext cx="4081463" cy="372427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35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PE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87867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  <a:endParaRPr lang="en-US" sz="100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3"/>
          </p:nvPr>
        </p:nvSpPr>
        <p:spPr>
          <a:xfrm>
            <a:off x="3160776" y="4742606"/>
            <a:ext cx="3191368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s-PE" dirty="0"/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4"/>
          </p:nvPr>
        </p:nvSpPr>
        <p:spPr>
          <a:xfrm>
            <a:off x="6509341" y="4742606"/>
            <a:ext cx="614964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8D021477-0C4A-4A76-96B5-A07828EC07B4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17" name="Marcador de fecha 3"/>
          <p:cNvSpPr>
            <a:spLocks noGrp="1"/>
          </p:cNvSpPr>
          <p:nvPr>
            <p:ph type="dt" sz="half" idx="16"/>
          </p:nvPr>
        </p:nvSpPr>
        <p:spPr>
          <a:xfrm>
            <a:off x="2036521" y="4742605"/>
            <a:ext cx="1033097" cy="12311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F816BCCA-648D-4168-AC77-0E081ACF5DCF}" type="datetimeFigureOut">
              <a:rPr lang="es-PE" smtClean="0"/>
              <a:pPr/>
              <a:t>20/02/2024</a:t>
            </a:fld>
            <a:endParaRPr lang="es-PE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401" y="4683790"/>
            <a:ext cx="1376521" cy="2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52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 / Colaborador de Truji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41" y="555631"/>
            <a:ext cx="4081463" cy="6508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, dos o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Marcador de contenido 2"/>
          <p:cNvSpPr>
            <a:spLocks noGrp="1"/>
          </p:cNvSpPr>
          <p:nvPr>
            <p:ph idx="1"/>
          </p:nvPr>
        </p:nvSpPr>
        <p:spPr>
          <a:xfrm>
            <a:off x="287341" y="1450221"/>
            <a:ext cx="4081463" cy="2829678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35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P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800604" y="555625"/>
            <a:ext cx="4049713" cy="3724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Insertar</a:t>
            </a:r>
            <a:r>
              <a:rPr lang="en-US" dirty="0"/>
              <a:t> imagen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87867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  <a:endParaRPr lang="en-US" sz="100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3"/>
          </p:nvPr>
        </p:nvSpPr>
        <p:spPr>
          <a:xfrm>
            <a:off x="3160776" y="4742606"/>
            <a:ext cx="3191368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s-PE" dirty="0"/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4"/>
          </p:nvPr>
        </p:nvSpPr>
        <p:spPr>
          <a:xfrm>
            <a:off x="6509341" y="4742606"/>
            <a:ext cx="614964" cy="1158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8D021477-0C4A-4A76-96B5-A07828EC07B4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17" name="Marcador de fecha 3"/>
          <p:cNvSpPr>
            <a:spLocks noGrp="1"/>
          </p:cNvSpPr>
          <p:nvPr>
            <p:ph type="dt" sz="half" idx="15"/>
          </p:nvPr>
        </p:nvSpPr>
        <p:spPr>
          <a:xfrm>
            <a:off x="2036521" y="4742605"/>
            <a:ext cx="1033097" cy="12311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F816BCCA-648D-4168-AC77-0E081ACF5DCF}" type="datetimeFigureOut">
              <a:rPr lang="es-PE" smtClean="0"/>
              <a:pPr/>
              <a:t>20/02/2024</a:t>
            </a:fld>
            <a:endParaRPr lang="es-PE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401" y="4683790"/>
            <a:ext cx="1376521" cy="2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11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bridora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37" y="555630"/>
            <a:ext cx="4703763" cy="20161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25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/>
              <a:t>AQUÍ VA UN TÍTULO DE UNA, DOS O TRES LÍNEAS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87342" y="2751193"/>
            <a:ext cx="5928527" cy="10550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25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, dos o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87342" y="3803402"/>
            <a:ext cx="5928527" cy="3379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subtítulo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línea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87341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  <a:endParaRPr lang="en-US" sz="100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3"/>
          </p:nvPr>
        </p:nvSpPr>
        <p:spPr>
          <a:xfrm>
            <a:off x="3160777" y="4742606"/>
            <a:ext cx="3059473" cy="1231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s-PE" dirty="0"/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4"/>
          </p:nvPr>
        </p:nvSpPr>
        <p:spPr>
          <a:xfrm>
            <a:off x="6449485" y="4742606"/>
            <a:ext cx="725935" cy="12311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8D021477-0C4A-4A76-96B5-A07828EC07B4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20" name="Marcador de fecha 3"/>
          <p:cNvSpPr>
            <a:spLocks noGrp="1"/>
          </p:cNvSpPr>
          <p:nvPr>
            <p:ph type="dt" sz="half" idx="15"/>
          </p:nvPr>
        </p:nvSpPr>
        <p:spPr>
          <a:xfrm>
            <a:off x="2036521" y="4742605"/>
            <a:ext cx="1033097" cy="12311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F816BCCA-648D-4168-AC77-0E081ACF5DCF}" type="datetimeFigureOut">
              <a:rPr lang="es-PE" smtClean="0"/>
              <a:pPr/>
              <a:t>20/02/2024</a:t>
            </a:fld>
            <a:endParaRPr lang="es-PE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screen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9613" y="4687434"/>
            <a:ext cx="1376521" cy="2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8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bridora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37" y="555630"/>
            <a:ext cx="4703763" cy="20161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25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/>
              <a:t>AQUÍ VA UN TÍTULO DE UNA, DOS O TRES LÍNEAS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87342" y="2751193"/>
            <a:ext cx="5928527" cy="10550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25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, dos o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87342" y="3803402"/>
            <a:ext cx="5928527" cy="3379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subtítulo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línea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87341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  <a:endParaRPr lang="en-US" sz="100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3"/>
          </p:nvPr>
        </p:nvSpPr>
        <p:spPr>
          <a:xfrm>
            <a:off x="3160777" y="4742606"/>
            <a:ext cx="3059473" cy="1231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s-PE" dirty="0"/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4"/>
          </p:nvPr>
        </p:nvSpPr>
        <p:spPr>
          <a:xfrm>
            <a:off x="6449485" y="4742606"/>
            <a:ext cx="725935" cy="12311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8D021477-0C4A-4A76-96B5-A07828EC07B4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20" name="Marcador de fecha 3"/>
          <p:cNvSpPr>
            <a:spLocks noGrp="1"/>
          </p:cNvSpPr>
          <p:nvPr>
            <p:ph type="dt" sz="half" idx="15"/>
          </p:nvPr>
        </p:nvSpPr>
        <p:spPr>
          <a:xfrm>
            <a:off x="2036521" y="4742605"/>
            <a:ext cx="1033097" cy="12311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F816BCCA-648D-4168-AC77-0E081ACF5DCF}" type="datetimeFigureOut">
              <a:rPr lang="es-PE" smtClean="0"/>
              <a:pPr/>
              <a:t>20/02/2024</a:t>
            </a:fld>
            <a:endParaRPr lang="es-PE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screen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9613" y="4687434"/>
            <a:ext cx="1376521" cy="2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78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40" y="555626"/>
            <a:ext cx="8569325" cy="6508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, dos o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87341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  <a:endParaRPr lang="en-US" sz="100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2"/>
          </p:nvPr>
        </p:nvSpPr>
        <p:spPr>
          <a:xfrm>
            <a:off x="3160777" y="4742606"/>
            <a:ext cx="3059473" cy="1231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s-PE" dirty="0"/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3"/>
          </p:nvPr>
        </p:nvSpPr>
        <p:spPr>
          <a:xfrm>
            <a:off x="6449485" y="4742606"/>
            <a:ext cx="725935" cy="12311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8D021477-0C4A-4A76-96B5-A07828EC07B4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23" name="Marcador de fecha 3"/>
          <p:cNvSpPr>
            <a:spLocks noGrp="1"/>
          </p:cNvSpPr>
          <p:nvPr>
            <p:ph type="dt" sz="half" idx="14"/>
          </p:nvPr>
        </p:nvSpPr>
        <p:spPr>
          <a:xfrm>
            <a:off x="2036521" y="4742605"/>
            <a:ext cx="1033097" cy="12311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F816BCCA-648D-4168-AC77-0E081ACF5DCF}" type="datetimeFigureOut">
              <a:rPr lang="es-PE" smtClean="0"/>
              <a:pPr/>
              <a:t>20/02/2024</a:t>
            </a:fld>
            <a:endParaRPr lang="es-PE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screen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9613" y="4687434"/>
            <a:ext cx="1376521" cy="2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88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ridora 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287338" y="4466799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287338" y="4535791"/>
            <a:ext cx="1882834" cy="220563"/>
          </a:xfrm>
          <a:prstGeom prst="rect">
            <a:avLst/>
          </a:prstGeom>
          <a:noFill/>
        </p:spPr>
        <p:txBody>
          <a:bodyPr wrap="square" lIns="0" tIns="45715" rIns="90000" bIns="45715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www.senati.edu.pe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7338" y="311903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4942" y="4591819"/>
            <a:ext cx="1455220" cy="32907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555624"/>
            <a:ext cx="4703762" cy="20161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500" b="1" baseline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/>
              <a:t>AQUÍ VA UN TÍTULO DE UNA, DOS O TRES LÍNEAS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2751193"/>
            <a:ext cx="5928527" cy="10550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500" b="1" baseline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, dos o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3803402"/>
            <a:ext cx="5928527" cy="3379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subtítulo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línea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2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579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40" y="555626"/>
            <a:ext cx="8569325" cy="6508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, dos o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87341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  <a:endParaRPr lang="en-US" sz="100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2"/>
          </p:nvPr>
        </p:nvSpPr>
        <p:spPr>
          <a:xfrm>
            <a:off x="3160777" y="4742606"/>
            <a:ext cx="3059473" cy="1231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s-PE" dirty="0"/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3"/>
          </p:nvPr>
        </p:nvSpPr>
        <p:spPr>
          <a:xfrm>
            <a:off x="6449485" y="4742606"/>
            <a:ext cx="725935" cy="12311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8D021477-0C4A-4A76-96B5-A07828EC07B4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23" name="Marcador de fecha 3"/>
          <p:cNvSpPr>
            <a:spLocks noGrp="1"/>
          </p:cNvSpPr>
          <p:nvPr>
            <p:ph type="dt" sz="half" idx="14"/>
          </p:nvPr>
        </p:nvSpPr>
        <p:spPr>
          <a:xfrm>
            <a:off x="2036521" y="4742605"/>
            <a:ext cx="1033097" cy="12311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F816BCCA-648D-4168-AC77-0E081ACF5DCF}" type="datetimeFigureOut">
              <a:rPr lang="es-PE" smtClean="0"/>
              <a:pPr/>
              <a:t>20/02/2024</a:t>
            </a:fld>
            <a:endParaRPr lang="es-PE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screen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9613" y="4687434"/>
            <a:ext cx="1376521" cy="2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27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40" y="555626"/>
            <a:ext cx="8569325" cy="6508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, dos o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13" name="Vertical Text Placeholder 10"/>
          <p:cNvSpPr>
            <a:spLocks noGrp="1"/>
          </p:cNvSpPr>
          <p:nvPr>
            <p:ph type="body" orient="vert" sz="quarter" idx="15"/>
          </p:nvPr>
        </p:nvSpPr>
        <p:spPr>
          <a:xfrm>
            <a:off x="287340" y="1465211"/>
            <a:ext cx="8569325" cy="282967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87341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  <a:endParaRPr lang="en-US" sz="100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2"/>
          </p:nvPr>
        </p:nvSpPr>
        <p:spPr>
          <a:xfrm>
            <a:off x="3160777" y="4742606"/>
            <a:ext cx="3059473" cy="1231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s-PE" dirty="0"/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3"/>
          </p:nvPr>
        </p:nvSpPr>
        <p:spPr>
          <a:xfrm>
            <a:off x="6449485" y="4742606"/>
            <a:ext cx="725935" cy="12311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8D021477-0C4A-4A76-96B5-A07828EC07B4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23" name="Marcador de fecha 3"/>
          <p:cNvSpPr>
            <a:spLocks noGrp="1"/>
          </p:cNvSpPr>
          <p:nvPr>
            <p:ph type="dt" sz="half" idx="14"/>
          </p:nvPr>
        </p:nvSpPr>
        <p:spPr>
          <a:xfrm>
            <a:off x="2036521" y="4742605"/>
            <a:ext cx="1033097" cy="12311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F816BCCA-648D-4168-AC77-0E081ACF5DCF}" type="datetimeFigureOut">
              <a:rPr lang="es-PE" smtClean="0"/>
              <a:pPr/>
              <a:t>20/02/2024</a:t>
            </a:fld>
            <a:endParaRPr lang="es-PE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screen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9613" y="4687434"/>
            <a:ext cx="1376521" cy="2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56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40" y="555626"/>
            <a:ext cx="8569325" cy="6508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, dos o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87341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 err="1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  <a:endParaRPr lang="en-US" sz="1000" b="1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2"/>
          </p:nvPr>
        </p:nvSpPr>
        <p:spPr>
          <a:xfrm>
            <a:off x="3160777" y="4742606"/>
            <a:ext cx="3059473" cy="1231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s-PE" dirty="0"/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3"/>
          </p:nvPr>
        </p:nvSpPr>
        <p:spPr>
          <a:xfrm>
            <a:off x="6449485" y="4742606"/>
            <a:ext cx="725935" cy="12311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8D021477-0C4A-4A76-96B5-A07828EC07B4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23" name="Marcador de fecha 3"/>
          <p:cNvSpPr>
            <a:spLocks noGrp="1"/>
          </p:cNvSpPr>
          <p:nvPr>
            <p:ph type="dt" sz="half" idx="14"/>
          </p:nvPr>
        </p:nvSpPr>
        <p:spPr>
          <a:xfrm>
            <a:off x="2036521" y="4742605"/>
            <a:ext cx="1033097" cy="12311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F816BCCA-648D-4168-AC77-0E081ACF5DCF}" type="datetimeFigureOut">
              <a:rPr lang="es-PE" smtClean="0"/>
              <a:pPr/>
              <a:t>20/02/2024</a:t>
            </a:fld>
            <a:endParaRPr lang="es-PE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screen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9613" y="4687434"/>
            <a:ext cx="1376521" cy="2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2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40" y="555626"/>
            <a:ext cx="8569325" cy="6508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, dos o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87341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2"/>
          </p:nvPr>
        </p:nvSpPr>
        <p:spPr>
          <a:xfrm>
            <a:off x="3160777" y="4742606"/>
            <a:ext cx="3059473" cy="1231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s-PE" dirty="0"/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3"/>
          </p:nvPr>
        </p:nvSpPr>
        <p:spPr>
          <a:xfrm>
            <a:off x="6449485" y="4742606"/>
            <a:ext cx="725935" cy="12311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8D021477-0C4A-4A76-96B5-A07828EC07B4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23" name="Marcador de fecha 3"/>
          <p:cNvSpPr>
            <a:spLocks noGrp="1"/>
          </p:cNvSpPr>
          <p:nvPr>
            <p:ph type="dt" sz="half" idx="14"/>
          </p:nvPr>
        </p:nvSpPr>
        <p:spPr>
          <a:xfrm>
            <a:off x="2036521" y="4742605"/>
            <a:ext cx="1033097" cy="12311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F816BCCA-648D-4168-AC77-0E081ACF5DCF}" type="datetimeFigureOut">
              <a:rPr lang="es-PE" smtClean="0"/>
              <a:pPr/>
              <a:t>20/02/2024</a:t>
            </a:fld>
            <a:endParaRPr lang="es-PE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screen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9613" y="4687434"/>
            <a:ext cx="1376521" cy="2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93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40" y="555626"/>
            <a:ext cx="8569325" cy="6508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, dos o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87341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2"/>
          </p:nvPr>
        </p:nvSpPr>
        <p:spPr>
          <a:xfrm>
            <a:off x="3160777" y="4742606"/>
            <a:ext cx="3059473" cy="1231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s-PE" dirty="0"/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3"/>
          </p:nvPr>
        </p:nvSpPr>
        <p:spPr>
          <a:xfrm>
            <a:off x="6449485" y="4742606"/>
            <a:ext cx="725935" cy="12311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8D021477-0C4A-4A76-96B5-A07828EC07B4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23" name="Marcador de fecha 3"/>
          <p:cNvSpPr>
            <a:spLocks noGrp="1"/>
          </p:cNvSpPr>
          <p:nvPr>
            <p:ph type="dt" sz="half" idx="14"/>
          </p:nvPr>
        </p:nvSpPr>
        <p:spPr>
          <a:xfrm>
            <a:off x="2036521" y="4742605"/>
            <a:ext cx="1033097" cy="12311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F816BCCA-648D-4168-AC77-0E081ACF5DCF}" type="datetimeFigureOut">
              <a:rPr lang="es-PE" smtClean="0"/>
              <a:pPr/>
              <a:t>20/02/2024</a:t>
            </a:fld>
            <a:endParaRPr lang="es-PE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screen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9613" y="4687434"/>
            <a:ext cx="1376521" cy="2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16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40" y="555626"/>
            <a:ext cx="8569325" cy="6508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2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, dos o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87341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2"/>
          </p:nvPr>
        </p:nvSpPr>
        <p:spPr>
          <a:xfrm>
            <a:off x="3160777" y="4742606"/>
            <a:ext cx="3059473" cy="1231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s-PE" dirty="0"/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3"/>
          </p:nvPr>
        </p:nvSpPr>
        <p:spPr>
          <a:xfrm>
            <a:off x="6449485" y="4742606"/>
            <a:ext cx="725935" cy="12311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8D021477-0C4A-4A76-96B5-A07828EC07B4}" type="slidenum">
              <a:rPr lang="es-PE" smtClean="0"/>
              <a:pPr/>
              <a:t>‹Nº›</a:t>
            </a:fld>
            <a:endParaRPr lang="es-PE" dirty="0"/>
          </a:p>
        </p:txBody>
      </p:sp>
      <p:sp>
        <p:nvSpPr>
          <p:cNvPr id="23" name="Marcador de fecha 3"/>
          <p:cNvSpPr>
            <a:spLocks noGrp="1"/>
          </p:cNvSpPr>
          <p:nvPr>
            <p:ph type="dt" sz="half" idx="14"/>
          </p:nvPr>
        </p:nvSpPr>
        <p:spPr>
          <a:xfrm>
            <a:off x="2036521" y="4742605"/>
            <a:ext cx="1033097" cy="12311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F816BCCA-648D-4168-AC77-0E081ACF5DCF}" type="datetimeFigureOut">
              <a:rPr lang="es-PE" smtClean="0"/>
              <a:pPr/>
              <a:t>20/02/2024</a:t>
            </a:fld>
            <a:endParaRPr lang="es-PE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screen">
            <a:lum bright="-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9613" y="4687434"/>
            <a:ext cx="1376521" cy="2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69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ier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87340" y="311903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287340" y="4587875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3118" y="555626"/>
            <a:ext cx="7841031" cy="11618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8533" y="4687432"/>
            <a:ext cx="1377600" cy="233638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383118" y="4742606"/>
            <a:ext cx="15622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000" b="1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www.senati.edu.pe</a:t>
            </a:r>
          </a:p>
        </p:txBody>
      </p:sp>
    </p:spTree>
    <p:extLst>
      <p:ext uri="{BB962C8B-B14F-4D97-AF65-F5344CB8AC3E}">
        <p14:creationId xmlns:p14="http://schemas.microsoft.com/office/powerpoint/2010/main" val="2146033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184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87338" y="311903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 userDrawn="1"/>
        </p:nvSpPr>
        <p:spPr>
          <a:xfrm>
            <a:off x="0" y="2948683"/>
            <a:ext cx="9144000" cy="21948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3361075"/>
            <a:ext cx="5928527" cy="10550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500" b="1" baseline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, dos o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4413284"/>
            <a:ext cx="5928527" cy="3379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subtítulo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línea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547676" y="4535791"/>
            <a:ext cx="1308987" cy="215433"/>
          </a:xfrm>
          <a:prstGeom prst="rect">
            <a:avLst/>
          </a:prstGeom>
          <a:noFill/>
        </p:spPr>
        <p:txBody>
          <a:bodyPr wrap="square" lIns="0" tIns="45715" rIns="0" bIns="45715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www.senati.edu.pe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338" y="567265"/>
            <a:ext cx="2486683" cy="56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55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579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ridora 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287338" y="4466799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287338" y="4535791"/>
            <a:ext cx="1882834" cy="220563"/>
          </a:xfrm>
          <a:prstGeom prst="rect">
            <a:avLst/>
          </a:prstGeom>
          <a:noFill/>
        </p:spPr>
        <p:txBody>
          <a:bodyPr wrap="square" lIns="0" tIns="45715" rIns="90000" bIns="45715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dirty="0" err="1">
                <a:solidFill>
                  <a:schemeClr val="bg1"/>
                </a:solidFill>
                <a:latin typeface="Arial"/>
                <a:cs typeface="Arial"/>
              </a:rPr>
              <a:t>www.senati.edu.pe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7338" y="311903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4942" y="4591819"/>
            <a:ext cx="1455220" cy="32907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555624"/>
            <a:ext cx="4703762" cy="20161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500" b="1" baseline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/>
              <a:t>AQUÍ VA UN TÍTULO DE UNA, DOS O TRES LÍNEAS</a:t>
            </a:r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579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ridora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287338" y="4466799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287338" y="4535791"/>
            <a:ext cx="1882834" cy="220563"/>
          </a:xfrm>
          <a:prstGeom prst="rect">
            <a:avLst/>
          </a:prstGeom>
          <a:noFill/>
        </p:spPr>
        <p:txBody>
          <a:bodyPr wrap="square" lIns="0" tIns="45715" rIns="90000" bIns="45715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dirty="0" err="1">
                <a:solidFill>
                  <a:schemeClr val="tx1"/>
                </a:solidFill>
                <a:latin typeface="Arial"/>
                <a:cs typeface="Arial"/>
              </a:rPr>
              <a:t>www.senati.edu.pe</a:t>
            </a:r>
            <a:endParaRPr lang="en-US" sz="1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7338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lum bright="-100000" contrast="-100000"/>
          </a:blip>
          <a:stretch>
            <a:fillRect/>
          </a:stretch>
        </p:blipFill>
        <p:spPr>
          <a:xfrm>
            <a:off x="7394942" y="4591819"/>
            <a:ext cx="1455220" cy="32907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555624"/>
            <a:ext cx="4703762" cy="20161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5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/>
              <a:t>AQUÍ VA UN TÍTULO DE UNA, DOS O TRES LÍNEAS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2751193"/>
            <a:ext cx="5928527" cy="10550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5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, dos o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3803402"/>
            <a:ext cx="5928527" cy="3379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subtítulo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línea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579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7337" y="567265"/>
            <a:ext cx="8569325" cy="496888"/>
          </a:xfrm>
          <a:prstGeom prst="rect">
            <a:avLst/>
          </a:prstGeom>
        </p:spPr>
        <p:txBody>
          <a:bodyPr lIns="0" tIns="0" rIns="90000" anchor="t">
            <a:noAutofit/>
          </a:bodyPr>
          <a:lstStyle>
            <a:lvl1pPr>
              <a:defRPr sz="2600" b="1" i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r>
              <a:rPr lang="en-US" dirty="0"/>
              <a:t>AQUÍ VA UN TÍTULO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36" y="1568323"/>
            <a:ext cx="4958431" cy="21256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14350" marR="0" indent="-514350" algn="l" defTabSz="45714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AutoNum type="arabicPeriod"/>
              <a:tabLst/>
              <a:defRPr lang="en-US" sz="1800" kern="1200" baseline="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14350" indent="-514350" algn="l" defTabSz="457148" rtl="0" eaLnBrk="1" latinLnBrk="0" hangingPunct="1">
              <a:buAutoNum type="arabicPeriod"/>
              <a:defRPr lang="en-US" sz="2200" kern="1200" dirty="0" smtClean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2pPr>
            <a:lvl3pPr marL="514350" indent="-514350" algn="l" defTabSz="457148" rtl="0" eaLnBrk="1" latinLnBrk="0" hangingPunct="1">
              <a:buAutoNum type="arabicPeriod"/>
              <a:defRPr lang="en-US" sz="2200" kern="1200" dirty="0" smtClean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3pPr>
            <a:lvl4pPr marL="514350" indent="-514350" algn="l" defTabSz="457148" rtl="0" eaLnBrk="1" latinLnBrk="0" hangingPunct="1">
              <a:buAutoNum type="arabicPeriod"/>
              <a:defRPr lang="en-US" sz="2200" kern="1200" dirty="0" smtClean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4pPr>
            <a:lvl5pPr marL="514350" indent="-514350" algn="l" defTabSz="457148" rtl="0" eaLnBrk="1" latinLnBrk="0" hangingPunct="1">
              <a:buAutoNum type="arabicPeriod"/>
              <a:defRPr lang="en-US" sz="2200" kern="1200" dirty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87338" y="4466799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287338" y="4535791"/>
            <a:ext cx="1882834" cy="220563"/>
          </a:xfrm>
          <a:prstGeom prst="rect">
            <a:avLst/>
          </a:prstGeom>
          <a:noFill/>
        </p:spPr>
        <p:txBody>
          <a:bodyPr wrap="square" lIns="0" tIns="45715" rIns="90000" bIns="45715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dirty="0" err="1">
                <a:solidFill>
                  <a:schemeClr val="tx1"/>
                </a:solidFill>
                <a:latin typeface="Arial"/>
                <a:cs typeface="Arial"/>
              </a:rPr>
              <a:t>www.senati.edu.pe</a:t>
            </a:r>
            <a:endParaRPr lang="en-US" sz="1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87338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lum bright="-100000" contrast="-100000"/>
          </a:blip>
          <a:stretch>
            <a:fillRect/>
          </a:stretch>
        </p:blipFill>
        <p:spPr>
          <a:xfrm>
            <a:off x="7394942" y="4591819"/>
            <a:ext cx="1455220" cy="32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29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579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567265"/>
            <a:ext cx="3757722" cy="1022202"/>
          </a:xfrm>
          <a:prstGeom prst="rect">
            <a:avLst/>
          </a:prstGeom>
        </p:spPr>
        <p:txBody>
          <a:bodyPr lIns="0" tIns="0" rIns="90000" anchor="t">
            <a:noAutofit/>
          </a:bodyPr>
          <a:lstStyle>
            <a:lvl1pPr>
              <a:defRPr sz="2600" b="1" i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r>
              <a:rPr lang="en-US" dirty="0"/>
              <a:t>AQUÍ VA UN TÍTULO DE UNA, DOS O TRES LÍNEAS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7339" y="1779967"/>
            <a:ext cx="3757720" cy="2246759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.AppleSystemUIFont" charset="-120"/>
              <a:buChar char="&gt;"/>
              <a:tabLst/>
              <a:defRPr sz="14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>
              <a:buClr>
                <a:srgbClr val="0A39E6"/>
              </a:buClr>
              <a:buFont typeface=".AppleSystemUIFont" charset="-120"/>
              <a:buChar char="&gt;"/>
              <a:defRPr sz="1400"/>
            </a:lvl2pPr>
            <a:lvl3pPr marL="1143000" indent="-228600">
              <a:buClr>
                <a:srgbClr val="0A39E6"/>
              </a:buClr>
              <a:buFont typeface=".AppleSystemUIFont" charset="-120"/>
              <a:buChar char="&gt;"/>
              <a:defRPr sz="1400"/>
            </a:lvl3pPr>
            <a:lvl4pPr marL="1600200" indent="-228600">
              <a:buClr>
                <a:srgbClr val="0A39E6"/>
              </a:buClr>
              <a:buFont typeface=".AppleSystemUIFont" charset="-120"/>
              <a:buChar char="&gt;"/>
              <a:defRPr sz="1400"/>
            </a:lvl4pPr>
            <a:lvl5pPr marL="2057400" indent="-228600">
              <a:buClr>
                <a:srgbClr val="0A39E6"/>
              </a:buClr>
              <a:buFont typeface=".AppleSystemUIFont" charset="-120"/>
              <a:buChar char="&gt;"/>
              <a:defRPr sz="1400"/>
            </a:lvl5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párrafo</a:t>
            </a:r>
            <a:r>
              <a:rPr lang="en-US" dirty="0"/>
              <a:t> </a:t>
            </a:r>
            <a:r>
              <a:rPr lang="en-US" dirty="0" err="1"/>
              <a:t>explicando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importante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párrafo</a:t>
            </a:r>
            <a:r>
              <a:rPr lang="en-US" dirty="0"/>
              <a:t> </a:t>
            </a:r>
            <a:r>
              <a:rPr lang="en-US" dirty="0" err="1"/>
              <a:t>explicando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importante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un </a:t>
            </a: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párrafo</a:t>
            </a:r>
            <a:r>
              <a:rPr lang="en-US" dirty="0"/>
              <a:t> </a:t>
            </a:r>
            <a:r>
              <a:rPr lang="en-US" dirty="0" err="1"/>
              <a:t>explicando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importante</a:t>
            </a:r>
            <a:endParaRPr lang="en-US" dirty="0"/>
          </a:p>
          <a:p>
            <a:pPr lvl="0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87338" y="4466799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287338" y="4535791"/>
            <a:ext cx="1882834" cy="220563"/>
          </a:xfrm>
          <a:prstGeom prst="rect">
            <a:avLst/>
          </a:prstGeom>
          <a:noFill/>
        </p:spPr>
        <p:txBody>
          <a:bodyPr wrap="square" lIns="0" tIns="45715" rIns="90000" bIns="45715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dirty="0" err="1">
                <a:solidFill>
                  <a:schemeClr val="tx1"/>
                </a:solidFill>
                <a:latin typeface="Arial"/>
                <a:cs typeface="Arial"/>
              </a:rPr>
              <a:t>www.senati.edu.pe</a:t>
            </a:r>
            <a:endParaRPr lang="en-US" sz="1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87338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lum bright="-100000" contrast="-100000"/>
          </a:blip>
          <a:stretch>
            <a:fillRect/>
          </a:stretch>
        </p:blipFill>
        <p:spPr>
          <a:xfrm>
            <a:off x="7394942" y="4591819"/>
            <a:ext cx="1455220" cy="32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61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579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287338" y="4466799"/>
            <a:ext cx="856932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7337" y="567265"/>
            <a:ext cx="8569325" cy="496888"/>
          </a:xfrm>
          <a:prstGeom prst="rect">
            <a:avLst/>
          </a:prstGeom>
        </p:spPr>
        <p:txBody>
          <a:bodyPr lIns="0" tIns="0" rIns="90000" anchor="t">
            <a:noAutofit/>
          </a:bodyPr>
          <a:lstStyle>
            <a:lvl1pPr>
              <a:defRPr sz="2600" b="1" i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r>
              <a:rPr lang="en-US" dirty="0"/>
              <a:t>AQUÍ VA UN TÍTULO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87336" y="1568323"/>
            <a:ext cx="4958431" cy="21256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14350" marR="0" indent="-514350" algn="l" defTabSz="45714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AutoNum type="arabicPeriod"/>
              <a:tabLst/>
              <a:defRPr lang="en-US" sz="1800" kern="1200" baseline="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14350" indent="-514350" algn="l" defTabSz="457148" rtl="0" eaLnBrk="1" latinLnBrk="0" hangingPunct="1">
              <a:buAutoNum type="arabicPeriod"/>
              <a:defRPr lang="en-US" sz="2200" kern="1200" dirty="0" smtClean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2pPr>
            <a:lvl3pPr marL="514350" indent="-514350" algn="l" defTabSz="457148" rtl="0" eaLnBrk="1" latinLnBrk="0" hangingPunct="1">
              <a:buAutoNum type="arabicPeriod"/>
              <a:defRPr lang="en-US" sz="2200" kern="1200" dirty="0" smtClean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3pPr>
            <a:lvl4pPr marL="514350" indent="-514350" algn="l" defTabSz="457148" rtl="0" eaLnBrk="1" latinLnBrk="0" hangingPunct="1">
              <a:buAutoNum type="arabicPeriod"/>
              <a:defRPr lang="en-US" sz="2200" kern="1200" dirty="0" smtClean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4pPr>
            <a:lvl5pPr marL="514350" indent="-514350" algn="l" defTabSz="457148" rtl="0" eaLnBrk="1" latinLnBrk="0" hangingPunct="1">
              <a:buAutoNum type="arabicPeriod"/>
              <a:defRPr lang="en-US" sz="2200" kern="1200" dirty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numerada</a:t>
            </a:r>
            <a:r>
              <a:rPr lang="en-US" dirty="0"/>
              <a:t>.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87338" y="4466799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287338" y="4535791"/>
            <a:ext cx="1882834" cy="220563"/>
          </a:xfrm>
          <a:prstGeom prst="rect">
            <a:avLst/>
          </a:prstGeom>
          <a:noFill/>
        </p:spPr>
        <p:txBody>
          <a:bodyPr wrap="square" lIns="0" tIns="45715" rIns="90000" bIns="45715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dirty="0" err="1">
                <a:solidFill>
                  <a:schemeClr val="tx1"/>
                </a:solidFill>
                <a:latin typeface="Arial"/>
                <a:cs typeface="Arial"/>
              </a:rPr>
              <a:t>www.senati.edu.pe</a:t>
            </a:r>
            <a:endParaRPr lang="en-US" sz="1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7338" y="311903"/>
            <a:ext cx="8569325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lum bright="-100000" contrast="-100000"/>
          </a:blip>
          <a:stretch>
            <a:fillRect/>
          </a:stretch>
        </p:blipFill>
        <p:spPr>
          <a:xfrm>
            <a:off x="7394942" y="4591819"/>
            <a:ext cx="1455220" cy="32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29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579">
          <p15:clr>
            <a:srgbClr val="FBAE40"/>
          </p15:clr>
        </p15:guide>
        <p15:guide id="4" orient="horz" pos="3094">
          <p15:clr>
            <a:srgbClr val="FBAE40"/>
          </p15:clr>
        </p15:guide>
        <p15:guide id="5" orient="horz" pos="2890">
          <p15:clr>
            <a:srgbClr val="FBAE40"/>
          </p15:clr>
        </p15:guide>
        <p15:guide id="6" orient="horz" pos="191">
          <p15:clr>
            <a:srgbClr val="FBAE40"/>
          </p15:clr>
        </p15:guide>
        <p15:guide id="7" orient="horz" pos="35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31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5" r:id="rId2"/>
    <p:sldLayoutId id="2147483707" r:id="rId3"/>
    <p:sldLayoutId id="2147483677" r:id="rId4"/>
    <p:sldLayoutId id="2147483684" r:id="rId5"/>
    <p:sldLayoutId id="2147483683" r:id="rId6"/>
    <p:sldLayoutId id="2147483681" r:id="rId7"/>
    <p:sldLayoutId id="2147483674" r:id="rId8"/>
    <p:sldLayoutId id="2147483682" r:id="rId9"/>
    <p:sldLayoutId id="2147483676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264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</p:sldLayoutIdLst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68152" y="1564392"/>
            <a:ext cx="87390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000" b="1" i="0" u="none" strike="noStrike" kern="1200" cap="none" spc="0" normalizeH="0" baseline="0" noProof="0" dirty="0">
                <a:ln w="12700">
                  <a:solidFill>
                    <a:schemeClr val="tx1"/>
                  </a:solidFill>
                </a:ln>
                <a:solidFill>
                  <a:prstClr val="white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</a:rPr>
              <a:t>Módulo 1 : </a:t>
            </a:r>
          </a:p>
          <a:p>
            <a:pPr marL="0" marR="0" lvl="0" indent="0" algn="l" defTabSz="4571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000" b="1" i="0" u="none" strike="noStrike" kern="1200" cap="none" spc="0" normalizeH="0" baseline="0" noProof="0" dirty="0">
                <a:ln w="12700">
                  <a:solidFill>
                    <a:schemeClr val="tx1"/>
                  </a:solidFill>
                </a:ln>
                <a:solidFill>
                  <a:prstClr val="white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</a:rPr>
              <a:t>Algoritmia de Programación del Software</a:t>
            </a:r>
          </a:p>
        </p:txBody>
      </p:sp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F2938-EF19-9F3D-4B2B-466E1A26A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521700"/>
            <a:ext cx="8542020" cy="460655"/>
          </a:xfrm>
        </p:spPr>
        <p:txBody>
          <a:bodyPr/>
          <a:lstStyle/>
          <a:p>
            <a:pPr algn="ctr"/>
            <a:r>
              <a:rPr lang="es-MX" dirty="0">
                <a:highlight>
                  <a:srgbClr val="FFFF00"/>
                </a:highlight>
                <a:latin typeface="Montserrat" panose="00000500000000000000" pitchFamily="2" charset="0"/>
              </a:rPr>
              <a:t>SALIDA DE DATOS </a:t>
            </a:r>
            <a:r>
              <a:rPr lang="es-MX" b="0" dirty="0">
                <a:highlight>
                  <a:srgbClr val="FFFF00"/>
                </a:highlight>
                <a:latin typeface="Montserrat" panose="00000500000000000000" pitchFamily="2" charset="0"/>
              </a:rPr>
              <a:t>(Salida Estándar)</a:t>
            </a:r>
            <a:endParaRPr lang="es-PE" b="0" dirty="0">
              <a:highlight>
                <a:srgbClr val="FFFF00"/>
              </a:highlight>
              <a:latin typeface="Montserrat" panose="00000500000000000000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419A0C-91A1-D69A-F26D-EF47C01D2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2614" y="1159792"/>
            <a:ext cx="7606986" cy="1102506"/>
          </a:xfrm>
        </p:spPr>
        <p:txBody>
          <a:bodyPr/>
          <a:lstStyle/>
          <a:p>
            <a:pPr marL="0" indent="0" algn="ctr">
              <a:buNone/>
            </a:pPr>
            <a:r>
              <a:rPr lang="es-MX" sz="2000" dirty="0">
                <a:latin typeface="Montserrat" panose="00000500000000000000" pitchFamily="2" charset="0"/>
              </a:rPr>
              <a:t>La función </a:t>
            </a:r>
            <a:r>
              <a:rPr lang="es-MX" sz="2000" b="1" dirty="0" err="1">
                <a:latin typeface="Montserrat" panose="00000500000000000000" pitchFamily="2" charset="0"/>
              </a:rPr>
              <a:t>print</a:t>
            </a:r>
            <a:r>
              <a:rPr lang="es-MX" sz="2000" b="1" dirty="0">
                <a:latin typeface="Montserrat" panose="00000500000000000000" pitchFamily="2" charset="0"/>
              </a:rPr>
              <a:t>() </a:t>
            </a:r>
            <a:r>
              <a:rPr lang="es-MX" sz="2000" dirty="0">
                <a:latin typeface="Montserrat" panose="00000500000000000000" pitchFamily="2" charset="0"/>
              </a:rPr>
              <a:t>se utiliza para mostrar datos en la pantalla. Puedes pasar múltiples argumentos separados por comas y estos se imprimirán en la misma línea, separados por espacios por defecto.</a:t>
            </a:r>
            <a:endParaRPr lang="es-PE" sz="2000" dirty="0">
              <a:latin typeface="Montserrat" panose="00000500000000000000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2D50957-ADCA-3264-98CC-C655B67E4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0187" y="2334564"/>
            <a:ext cx="6013133" cy="19946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46689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F2938-EF19-9F3D-4B2B-466E1A26A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521700"/>
            <a:ext cx="8542020" cy="460655"/>
          </a:xfrm>
        </p:spPr>
        <p:txBody>
          <a:bodyPr/>
          <a:lstStyle/>
          <a:p>
            <a:pPr algn="ctr"/>
            <a:r>
              <a:rPr lang="es-MX" dirty="0">
                <a:highlight>
                  <a:srgbClr val="FFFF00"/>
                </a:highlight>
                <a:latin typeface="Montserrat" panose="00000500000000000000" pitchFamily="2" charset="0"/>
              </a:rPr>
              <a:t>SALIDA DE DATOS - Formateo de cadenas:</a:t>
            </a:r>
            <a:endParaRPr lang="es-PE" b="0" dirty="0">
              <a:highlight>
                <a:srgbClr val="FFFF00"/>
              </a:highlight>
              <a:latin typeface="Montserrat" panose="00000500000000000000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419A0C-91A1-D69A-F26D-EF47C01D2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0254" y="1053112"/>
            <a:ext cx="7203126" cy="882368"/>
          </a:xfrm>
        </p:spPr>
        <p:txBody>
          <a:bodyPr/>
          <a:lstStyle/>
          <a:p>
            <a:pPr marL="0" indent="0" algn="ctr">
              <a:buNone/>
            </a:pPr>
            <a:r>
              <a:rPr lang="es-MX" sz="2000" dirty="0">
                <a:latin typeface="Montserrat" panose="00000500000000000000" pitchFamily="2" charset="0"/>
              </a:rPr>
              <a:t>Puedes utilizar la función </a:t>
            </a:r>
            <a:r>
              <a:rPr lang="es-MX" sz="2000" b="1" dirty="0" err="1">
                <a:latin typeface="Montserrat" panose="00000500000000000000" pitchFamily="2" charset="0"/>
              </a:rPr>
              <a:t>format</a:t>
            </a:r>
            <a:r>
              <a:rPr lang="es-MX" sz="2000" b="1" dirty="0">
                <a:latin typeface="Montserrat" panose="00000500000000000000" pitchFamily="2" charset="0"/>
              </a:rPr>
              <a:t>()</a:t>
            </a:r>
            <a:r>
              <a:rPr lang="es-MX" sz="2000" dirty="0">
                <a:latin typeface="Montserrat" panose="00000500000000000000" pitchFamily="2" charset="0"/>
              </a:rPr>
              <a:t> o </a:t>
            </a:r>
            <a:r>
              <a:rPr lang="es-MX" sz="2000" b="1" dirty="0">
                <a:latin typeface="Montserrat" panose="00000500000000000000" pitchFamily="2" charset="0"/>
              </a:rPr>
              <a:t>f-</a:t>
            </a:r>
            <a:r>
              <a:rPr lang="es-MX" sz="2000" b="1" dirty="0" err="1">
                <a:latin typeface="Montserrat" panose="00000500000000000000" pitchFamily="2" charset="0"/>
              </a:rPr>
              <a:t>strings</a:t>
            </a:r>
            <a:r>
              <a:rPr lang="es-MX" sz="2000" b="1" dirty="0">
                <a:latin typeface="Montserrat" panose="00000500000000000000" pitchFamily="2" charset="0"/>
              </a:rPr>
              <a:t> </a:t>
            </a:r>
            <a:r>
              <a:rPr lang="es-MX" sz="2000" dirty="0">
                <a:latin typeface="Montserrat" panose="00000500000000000000" pitchFamily="2" charset="0"/>
              </a:rPr>
              <a:t>(disponibles a partir de Python 3.6) para formatear cadenas e incrustar valores dentro de ellas.</a:t>
            </a:r>
            <a:endParaRPr lang="es-PE" sz="2000" dirty="0">
              <a:latin typeface="Montserrat" panose="00000500000000000000" pitchFamily="2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72A207B-32FF-1D46-7D8A-8D2E867CF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7550" y="2104525"/>
            <a:ext cx="5808110" cy="22409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89842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F2938-EF19-9F3D-4B2B-466E1A26A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521700"/>
            <a:ext cx="8542020" cy="460655"/>
          </a:xfrm>
        </p:spPr>
        <p:txBody>
          <a:bodyPr/>
          <a:lstStyle/>
          <a:p>
            <a:pPr algn="ctr"/>
            <a:r>
              <a:rPr lang="es-MX" dirty="0">
                <a:highlight>
                  <a:srgbClr val="FFFF00"/>
                </a:highlight>
                <a:latin typeface="Montserrat" panose="00000500000000000000" pitchFamily="2" charset="0"/>
              </a:rPr>
              <a:t>SALIDA DE DATOS - Formateo de cadenas:</a:t>
            </a:r>
            <a:endParaRPr lang="es-PE" b="0" dirty="0">
              <a:highlight>
                <a:srgbClr val="FFFF00"/>
              </a:highlight>
              <a:latin typeface="Montserrat" panose="00000500000000000000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419A0C-91A1-D69A-F26D-EF47C01D2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214" y="949262"/>
            <a:ext cx="8208966" cy="1377668"/>
          </a:xfrm>
        </p:spPr>
        <p:txBody>
          <a:bodyPr/>
          <a:lstStyle/>
          <a:p>
            <a:pPr marL="0" indent="0" algn="ctr">
              <a:buNone/>
            </a:pPr>
            <a:r>
              <a:rPr lang="es-MX" sz="2000" dirty="0">
                <a:latin typeface="Montserrat" panose="00000500000000000000" pitchFamily="2" charset="0"/>
              </a:rPr>
              <a:t>Las </a:t>
            </a:r>
            <a:r>
              <a:rPr lang="es-MX" sz="2000" b="1" dirty="0">
                <a:latin typeface="Montserrat" panose="00000500000000000000" pitchFamily="2" charset="0"/>
              </a:rPr>
              <a:t>f-</a:t>
            </a:r>
            <a:r>
              <a:rPr lang="es-MX" sz="2000" b="1" dirty="0" err="1">
                <a:latin typeface="Montserrat" panose="00000500000000000000" pitchFamily="2" charset="0"/>
              </a:rPr>
              <a:t>strings</a:t>
            </a:r>
            <a:r>
              <a:rPr lang="es-MX" sz="2000" dirty="0">
                <a:latin typeface="Montserrat" panose="00000500000000000000" pitchFamily="2" charset="0"/>
              </a:rPr>
              <a:t> (cadenas con f) son una característica introducida en Python 3.6 que proporciona una forma más simple y legible de formatear cadenas. Con las </a:t>
            </a:r>
            <a:r>
              <a:rPr lang="es-MX" sz="2000" b="1" dirty="0">
                <a:latin typeface="Montserrat" panose="00000500000000000000" pitchFamily="2" charset="0"/>
              </a:rPr>
              <a:t>f-</a:t>
            </a:r>
            <a:r>
              <a:rPr lang="es-MX" sz="2000" b="1" dirty="0" err="1">
                <a:latin typeface="Montserrat" panose="00000500000000000000" pitchFamily="2" charset="0"/>
              </a:rPr>
              <a:t>strings</a:t>
            </a:r>
            <a:r>
              <a:rPr lang="es-MX" sz="2000" dirty="0">
                <a:latin typeface="Montserrat" panose="00000500000000000000" pitchFamily="2" charset="0"/>
              </a:rPr>
              <a:t>, </a:t>
            </a:r>
            <a:r>
              <a:rPr lang="es-MX" sz="2000" u="sng" dirty="0">
                <a:latin typeface="Montserrat" panose="00000500000000000000" pitchFamily="2" charset="0"/>
              </a:rPr>
              <a:t>puedes insertar valores de variables directamente dentro de una cadena de texto.</a:t>
            </a:r>
            <a:endParaRPr lang="es-PE" sz="2000" u="sng" dirty="0">
              <a:latin typeface="Montserrat" panose="00000500000000000000" pitchFamily="2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72A207B-32FF-1D46-7D8A-8D2E867CF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7590" y="2175505"/>
            <a:ext cx="5465210" cy="2108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19645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F2938-EF19-9F3D-4B2B-466E1A26A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521700"/>
            <a:ext cx="8542020" cy="460655"/>
          </a:xfrm>
        </p:spPr>
        <p:txBody>
          <a:bodyPr/>
          <a:lstStyle/>
          <a:p>
            <a:pPr algn="ctr"/>
            <a:r>
              <a:rPr lang="es-MX" dirty="0">
                <a:highlight>
                  <a:srgbClr val="FFFF00"/>
                </a:highlight>
                <a:latin typeface="Montserrat" panose="00000500000000000000" pitchFamily="2" charset="0"/>
              </a:rPr>
              <a:t>SALIDA DE DATOS - Formateo de cadenas:</a:t>
            </a:r>
            <a:endParaRPr lang="es-PE" b="0" dirty="0">
              <a:highlight>
                <a:srgbClr val="FFFF00"/>
              </a:highlight>
              <a:latin typeface="Montserrat" panose="00000500000000000000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419A0C-91A1-D69A-F26D-EF47C01D2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947" y="949262"/>
            <a:ext cx="8208966" cy="1100518"/>
          </a:xfrm>
        </p:spPr>
        <p:txBody>
          <a:bodyPr/>
          <a:lstStyle/>
          <a:p>
            <a:pPr marL="0" indent="0" algn="ctr">
              <a:buNone/>
            </a:pPr>
            <a:r>
              <a:rPr lang="es-MX" sz="2000" dirty="0">
                <a:latin typeface="Montserrat" panose="00000500000000000000" pitchFamily="2" charset="0"/>
              </a:rPr>
              <a:t>Es importante tener en cuenta que las </a:t>
            </a:r>
            <a:r>
              <a:rPr lang="es-MX" sz="2000" b="1" dirty="0">
                <a:latin typeface="Montserrat" panose="00000500000000000000" pitchFamily="2" charset="0"/>
              </a:rPr>
              <a:t>f-</a:t>
            </a:r>
            <a:r>
              <a:rPr lang="es-MX" sz="2000" b="1" dirty="0" err="1">
                <a:latin typeface="Montserrat" panose="00000500000000000000" pitchFamily="2" charset="0"/>
              </a:rPr>
              <a:t>strings</a:t>
            </a:r>
            <a:r>
              <a:rPr lang="es-MX" sz="2000" dirty="0">
                <a:latin typeface="Montserrat" panose="00000500000000000000" pitchFamily="2" charset="0"/>
              </a:rPr>
              <a:t> solo están disponibles en Python 3.6 y versiones posteriores. Si estás utilizando una versión anterior de Python, deberás utilizar técnicas de formateo de cadenas más tradicionales.</a:t>
            </a:r>
            <a:endParaRPr lang="es-PE" sz="2000" dirty="0">
              <a:latin typeface="Montserrat" panose="00000500000000000000" pitchFamily="2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72A207B-32FF-1D46-7D8A-8D2E867CF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7590" y="2175505"/>
            <a:ext cx="5465210" cy="21086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04335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419A0C-91A1-D69A-F26D-EF47C01D2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513302"/>
            <a:ext cx="3597753" cy="2168938"/>
          </a:xfrm>
        </p:spPr>
        <p:txBody>
          <a:bodyPr/>
          <a:lstStyle/>
          <a:p>
            <a:pPr marL="0" indent="0" algn="ctr">
              <a:buNone/>
            </a:pPr>
            <a:r>
              <a:rPr lang="es-MX" sz="2800" b="1" dirty="0">
                <a:highlight>
                  <a:srgbClr val="FFFF00"/>
                </a:highlight>
                <a:latin typeface="Montserrat" panose="00000500000000000000" pitchFamily="2" charset="0"/>
              </a:rPr>
              <a:t>LISTA</a:t>
            </a:r>
            <a:endParaRPr lang="es-MX" sz="2400" b="1" dirty="0">
              <a:latin typeface="Montserrat" panose="00000500000000000000" pitchFamily="2" charset="0"/>
            </a:endParaRPr>
          </a:p>
          <a:p>
            <a:pPr marL="0" indent="0" algn="just">
              <a:buNone/>
            </a:pPr>
            <a:r>
              <a:rPr lang="es-MX" sz="2000" dirty="0">
                <a:latin typeface="Montserrat" panose="00000500000000000000" pitchFamily="2" charset="0"/>
              </a:rPr>
              <a:t>Una lista en Python es una colección ordenada y mutable de elementos. Puedes agregar, eliminar y modificar elementos en una lista.</a:t>
            </a:r>
            <a:endParaRPr lang="es-PE" sz="2000" dirty="0">
              <a:latin typeface="Montserrat" panose="00000500000000000000" pitchFamily="2" charset="0"/>
            </a:endParaRP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29FF8AEB-4648-2279-1D07-7C3CF45CA503}"/>
              </a:ext>
            </a:extLst>
          </p:cNvPr>
          <p:cNvSpPr txBox="1">
            <a:spLocks/>
          </p:cNvSpPr>
          <p:nvPr/>
        </p:nvSpPr>
        <p:spPr>
          <a:xfrm>
            <a:off x="4968240" y="554163"/>
            <a:ext cx="3520440" cy="19746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14350" marR="0" indent="-514350" algn="l" defTabSz="45714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AutoNum type="arabicPeriod"/>
              <a:tabLst/>
              <a:defRPr lang="en-US" sz="1800" kern="1200" baseline="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14350" indent="-514350" algn="l" defTabSz="45714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AutoNum type="arabicPeriod"/>
              <a:defRPr lang="en-US" sz="2200" kern="1200" dirty="0" smtClean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2pPr>
            <a:lvl3pPr marL="514350" indent="-514350" algn="l" defTabSz="45714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AutoNum type="arabicPeriod"/>
              <a:defRPr lang="en-US" sz="2200" kern="1200" dirty="0" smtClean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3pPr>
            <a:lvl4pPr marL="514350" indent="-514350" algn="l" defTabSz="45714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AutoNum type="arabicPeriod"/>
              <a:defRPr lang="en-US" sz="2200" kern="1200" dirty="0" smtClean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4pPr>
            <a:lvl5pPr marL="514350" indent="-514350" algn="l" defTabSz="45714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AutoNum type="arabicPeriod"/>
              <a:defRPr lang="en-US" sz="2200" kern="1200" dirty="0">
                <a:solidFill>
                  <a:srgbClr val="0A39E6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MX" sz="2800" b="1" dirty="0">
                <a:highlight>
                  <a:srgbClr val="FFFF00"/>
                </a:highlight>
                <a:latin typeface="Montserrat" panose="00000500000000000000" pitchFamily="2" charset="0"/>
              </a:rPr>
              <a:t>TUPLA</a:t>
            </a:r>
            <a:endParaRPr lang="es-MX" sz="2800" b="1" dirty="0">
              <a:latin typeface="Montserrat" panose="00000500000000000000" pitchFamily="2" charset="0"/>
            </a:endParaRPr>
          </a:p>
          <a:p>
            <a:pPr marL="0" indent="0" algn="just">
              <a:buFont typeface="Arial"/>
              <a:buNone/>
            </a:pPr>
            <a:r>
              <a:rPr lang="es-MX" sz="2000" i="0" dirty="0">
                <a:effectLst/>
                <a:latin typeface="Montserrat" panose="00000500000000000000" pitchFamily="2" charset="0"/>
              </a:rPr>
              <a:t>Una tupla en Python es similar a una lista, pero es inmutable, es decir, una vez que se crea, no se puede modificar.</a:t>
            </a:r>
            <a:endParaRPr lang="es-PE" sz="2000" dirty="0">
              <a:latin typeface="Montserrat" panose="00000500000000000000" pitchFamily="2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F6400FB-BB95-3940-C42E-C1E2503E8F6D}"/>
              </a:ext>
            </a:extLst>
          </p:cNvPr>
          <p:cNvCxnSpPr>
            <a:cxnSpLocks/>
          </p:cNvCxnSpPr>
          <p:nvPr/>
        </p:nvCxnSpPr>
        <p:spPr>
          <a:xfrm>
            <a:off x="4030979" y="386523"/>
            <a:ext cx="0" cy="4145280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632145EA-6364-DE37-9376-992FA2015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7" y="2528792"/>
            <a:ext cx="2629852" cy="18816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9B97942-7EAF-05C7-5C76-5C61C44A0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406" y="2842260"/>
            <a:ext cx="4714875" cy="11416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0189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419A0C-91A1-D69A-F26D-EF47C01D2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799" y="513302"/>
            <a:ext cx="8579069" cy="2168938"/>
          </a:xfrm>
        </p:spPr>
        <p:txBody>
          <a:bodyPr/>
          <a:lstStyle/>
          <a:p>
            <a:pPr marL="0" indent="0" algn="ctr">
              <a:buNone/>
            </a:pPr>
            <a:r>
              <a:rPr lang="es-MX" sz="2800" b="1" dirty="0">
                <a:highlight>
                  <a:srgbClr val="FFFF00"/>
                </a:highlight>
                <a:latin typeface="Montserrat" panose="00000500000000000000" pitchFamily="2" charset="0"/>
              </a:rPr>
              <a:t>SET (conjuntos)</a:t>
            </a:r>
          </a:p>
          <a:p>
            <a:pPr marL="285750" indent="-285750" algn="just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s-MX" sz="1600" b="1" dirty="0">
                <a:latin typeface="Montserrat" panose="00000500000000000000" pitchFamily="2" charset="0"/>
              </a:rPr>
              <a:t>Características:</a:t>
            </a:r>
          </a:p>
          <a:p>
            <a:pPr marL="449263" indent="-198438" algn="just" defTabSz="536575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MX" sz="1600" dirty="0">
                <a:latin typeface="Montserrat" panose="00000500000000000000" pitchFamily="2" charset="0"/>
              </a:rPr>
              <a:t>Un set es una colección desordenada de elementos únicos.</a:t>
            </a:r>
          </a:p>
          <a:p>
            <a:pPr marL="449263" indent="-198438" algn="just" defTabSz="536575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MX" sz="1600" dirty="0">
                <a:latin typeface="Montserrat" panose="00000500000000000000" pitchFamily="2" charset="0"/>
              </a:rPr>
              <a:t>No permite elementos duplicados.</a:t>
            </a:r>
          </a:p>
          <a:p>
            <a:pPr marL="449263" indent="-198438" algn="just" defTabSz="536575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MX" sz="1600" dirty="0">
                <a:latin typeface="Montserrat" panose="00000500000000000000" pitchFamily="2" charset="0"/>
              </a:rPr>
              <a:t>Los sets son mutables, lo que significa que puedes agregar o eliminar elementos, </a:t>
            </a:r>
            <a:r>
              <a:rPr lang="es-MX" sz="1600" b="1" dirty="0">
                <a:solidFill>
                  <a:srgbClr val="FF0000"/>
                </a:solidFill>
                <a:latin typeface="Montserrat" panose="00000500000000000000" pitchFamily="2" charset="0"/>
              </a:rPr>
              <a:t>pero los elementos mismos son inmutables (por ejemplo, no puedes tener sets de sets).</a:t>
            </a:r>
          </a:p>
          <a:p>
            <a:pPr marL="285750" indent="-285750" algn="just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s-MX" sz="1600" b="1" dirty="0">
                <a:latin typeface="Montserrat" panose="00000500000000000000" pitchFamily="2" charset="0"/>
              </a:rPr>
              <a:t>Sintaxis: </a:t>
            </a:r>
            <a:r>
              <a:rPr lang="es-MX" sz="1600" dirty="0">
                <a:latin typeface="Montserrat" panose="00000500000000000000" pitchFamily="2" charset="0"/>
              </a:rPr>
              <a:t>Se definen utilizando </a:t>
            </a:r>
            <a:r>
              <a:rPr lang="es-MX" sz="1600" b="1" dirty="0">
                <a:latin typeface="Montserrat" panose="00000500000000000000" pitchFamily="2" charset="0"/>
              </a:rPr>
              <a:t>llaves {} </a:t>
            </a:r>
            <a:r>
              <a:rPr lang="es-MX" sz="1600" dirty="0">
                <a:latin typeface="Montserrat" panose="00000500000000000000" pitchFamily="2" charset="0"/>
              </a:rPr>
              <a:t>o la función </a:t>
            </a:r>
            <a:r>
              <a:rPr lang="es-MX" sz="1600" b="1" dirty="0">
                <a:latin typeface="Montserrat" panose="00000500000000000000" pitchFamily="2" charset="0"/>
              </a:rPr>
              <a:t>set().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1723C2-475F-7645-5F87-97B87E208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373" y="2506553"/>
            <a:ext cx="4790255" cy="19042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75100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419A0C-91A1-D69A-F26D-EF47C01D2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799" y="513302"/>
            <a:ext cx="8437180" cy="330153"/>
          </a:xfrm>
        </p:spPr>
        <p:txBody>
          <a:bodyPr/>
          <a:lstStyle/>
          <a:p>
            <a:pPr marL="285750" indent="-285750" algn="just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s-MX" sz="2000" b="1" dirty="0">
                <a:latin typeface="Montserrat" panose="00000500000000000000" pitchFamily="2" charset="0"/>
              </a:rPr>
              <a:t>No puedes tener un set que contenga otros sets:</a:t>
            </a:r>
          </a:p>
          <a:p>
            <a:pPr marL="0" indent="0" algn="just">
              <a:spcBef>
                <a:spcPts val="0"/>
              </a:spcBef>
              <a:buNone/>
            </a:pPr>
            <a:endParaRPr lang="es-MX" sz="2000" b="1" dirty="0">
              <a:latin typeface="Montserrat" panose="000005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35789C-9FB3-7276-AC2A-B065E6166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367" y="868139"/>
            <a:ext cx="4625620" cy="1533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46C6029-9E69-5D69-94AA-42BBFD496EAB}"/>
              </a:ext>
            </a:extLst>
          </p:cNvPr>
          <p:cNvSpPr txBox="1"/>
          <p:nvPr/>
        </p:nvSpPr>
        <p:spPr>
          <a:xfrm>
            <a:off x="299011" y="2530614"/>
            <a:ext cx="79563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MX" sz="2000" b="1" dirty="0">
                <a:latin typeface="Montserrat" panose="00000500000000000000" pitchFamily="2" charset="0"/>
              </a:rPr>
              <a:t>Para lograr el efecto de un set de sets, normalmente se usa una estructura diferente, como una lista de sets:</a:t>
            </a:r>
            <a:endParaRPr lang="es-PE" sz="2000" b="1" dirty="0">
              <a:latin typeface="Montserrat" panose="00000500000000000000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C5D37D9-555A-0FED-28D0-DA45B51F0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367" y="3308672"/>
            <a:ext cx="4625620" cy="15913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4271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419A0C-91A1-D69A-F26D-EF47C01D2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465" y="126778"/>
            <a:ext cx="8579069" cy="2610898"/>
          </a:xfrm>
        </p:spPr>
        <p:txBody>
          <a:bodyPr/>
          <a:lstStyle/>
          <a:p>
            <a:pPr marL="0" indent="0" algn="ctr">
              <a:buNone/>
            </a:pPr>
            <a:r>
              <a:rPr lang="es-MX" sz="2800" b="1" dirty="0">
                <a:highlight>
                  <a:srgbClr val="FFFF00"/>
                </a:highlight>
                <a:latin typeface="Montserrat" panose="00000500000000000000" pitchFamily="2" charset="0"/>
              </a:rPr>
              <a:t>DICCIONARIOS</a:t>
            </a:r>
          </a:p>
          <a:p>
            <a:pPr marL="285750" indent="-285750" algn="just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s-MX" sz="1600" b="1" dirty="0">
                <a:latin typeface="Montserrat" panose="00000500000000000000" pitchFamily="2" charset="0"/>
              </a:rPr>
              <a:t>Características:</a:t>
            </a:r>
          </a:p>
          <a:p>
            <a:pPr marL="449263" indent="-198438" algn="just" defTabSz="536575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MX" sz="1600" dirty="0">
                <a:latin typeface="Montserrat" panose="00000500000000000000" pitchFamily="2" charset="0"/>
              </a:rPr>
              <a:t>Un diccionario es una colección de pares clave-valor, donde cada clave es única y está asociada a un valor.</a:t>
            </a:r>
          </a:p>
          <a:p>
            <a:pPr marL="449263" indent="-198438" algn="just" defTabSz="536575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MX" sz="1600" dirty="0">
                <a:latin typeface="Montserrat" panose="00000500000000000000" pitchFamily="2" charset="0"/>
              </a:rPr>
              <a:t>Los diccionarios son mutables, lo que significa que puedes modificar, agregar o eliminar elementos.</a:t>
            </a:r>
          </a:p>
          <a:p>
            <a:pPr marL="449263" indent="-198438" algn="just" defTabSz="536575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MX" sz="1600" dirty="0">
                <a:latin typeface="Montserrat" panose="00000500000000000000" pitchFamily="2" charset="0"/>
              </a:rPr>
              <a:t>Los valores pueden ser de cualquier tipo de datos, pero las claves deben ser inmutables (</a:t>
            </a:r>
            <a:r>
              <a:rPr lang="es-MX" sz="1600" dirty="0" err="1">
                <a:latin typeface="Montserrat" panose="00000500000000000000" pitchFamily="2" charset="0"/>
              </a:rPr>
              <a:t>strings</a:t>
            </a:r>
            <a:r>
              <a:rPr lang="es-MX" sz="1600" dirty="0">
                <a:latin typeface="Montserrat" panose="00000500000000000000" pitchFamily="2" charset="0"/>
              </a:rPr>
              <a:t>, números o tuplas, por ejemplo).</a:t>
            </a:r>
          </a:p>
          <a:p>
            <a:pPr marL="266700" indent="-266700" algn="just" defTabSz="536575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s-MX" sz="1600" b="1" dirty="0">
                <a:latin typeface="Montserrat" panose="00000500000000000000" pitchFamily="2" charset="0"/>
              </a:rPr>
              <a:t>Sintaxis: </a:t>
            </a:r>
            <a:r>
              <a:rPr lang="es-MX" sz="1600" dirty="0">
                <a:latin typeface="Montserrat" panose="00000500000000000000" pitchFamily="2" charset="0"/>
              </a:rPr>
              <a:t>Se definen utilizando </a:t>
            </a:r>
            <a:r>
              <a:rPr lang="es-MX" sz="1600" b="1" dirty="0">
                <a:latin typeface="Montserrat" panose="00000500000000000000" pitchFamily="2" charset="0"/>
              </a:rPr>
              <a:t>llaves {} </a:t>
            </a:r>
            <a:r>
              <a:rPr lang="es-MX" sz="1600" dirty="0">
                <a:latin typeface="Montserrat" panose="00000500000000000000" pitchFamily="2" charset="0"/>
              </a:rPr>
              <a:t>y separando las claves y valores con </a:t>
            </a:r>
            <a:r>
              <a:rPr lang="es-MX" sz="1600" b="1" dirty="0">
                <a:latin typeface="Montserrat" panose="00000500000000000000" pitchFamily="2" charset="0"/>
              </a:rPr>
              <a:t>dos puntos 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DF873B-A9C1-4E64-8D54-D4762248F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0145" y="2308860"/>
            <a:ext cx="60483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96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59108-2A2F-6B85-6DC2-F766B6C78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7" y="904133"/>
            <a:ext cx="8569325" cy="496888"/>
          </a:xfrm>
        </p:spPr>
        <p:txBody>
          <a:bodyPr/>
          <a:lstStyle/>
          <a:p>
            <a:pPr algn="ctr"/>
            <a:r>
              <a:rPr lang="es-MX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DE FUNCIONES PREDETERMINADAS EN PYTHON</a:t>
            </a:r>
            <a:endParaRPr lang="es-PE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D78C6F-89DE-B65B-4C44-C27ED6CFBC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4500" y="1524000"/>
            <a:ext cx="5219700" cy="2294307"/>
          </a:xfrm>
        </p:spPr>
        <p:txBody>
          <a:bodyPr/>
          <a:lstStyle/>
          <a:p>
            <a:pPr marL="0" indent="0" algn="ctr">
              <a:buNone/>
            </a:pPr>
            <a:r>
              <a:rPr lang="es-MX" sz="2400" dirty="0">
                <a:latin typeface="Montserrat" panose="000005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</a:t>
            </a:r>
            <a:r>
              <a:rPr lang="es-MX" sz="2400" b="0" i="0" dirty="0">
                <a:effectLst/>
                <a:latin typeface="Montserrat" panose="000005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raen por defecto una serie de funciones predefinidas, es decir, que podemos utilizar y llamar directamente cuando las necesitemos sin necesidad de haber creado previamente tal función. </a:t>
            </a:r>
            <a:endParaRPr lang="es-PE" sz="2400" dirty="0">
              <a:latin typeface="Montserrat" panose="00000500000000000000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555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B6A6F97-E124-D9F6-236D-79D4330AF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342" y="384809"/>
            <a:ext cx="7838758" cy="401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2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80247" y="3166549"/>
            <a:ext cx="1616553" cy="4838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35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n-US" dirty="0"/>
              <a:t>SEMANA 2</a:t>
            </a:r>
          </a:p>
          <a:p>
            <a:pPr lvl="0"/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80247" y="3737087"/>
            <a:ext cx="7707753" cy="121479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 baseline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defRPr>
            </a:lvl1pPr>
          </a:lstStyle>
          <a:p>
            <a:pPr lvl="0"/>
            <a:r>
              <a:rPr lang="es-ES" sz="2500" dirty="0">
                <a:latin typeface="Eurostile"/>
              </a:rPr>
              <a:t>Modulo Formativo: </a:t>
            </a:r>
            <a:r>
              <a:rPr lang="es-MX" sz="2500" b="1" i="0" dirty="0">
                <a:solidFill>
                  <a:srgbClr val="000000"/>
                </a:solidFill>
                <a:effectLst/>
                <a:latin typeface="Eurostile"/>
              </a:rPr>
              <a:t>ALGORITMIA PARA EL DESARROLLO DE PROGRAMAS</a:t>
            </a:r>
            <a:r>
              <a:rPr lang="es-MX" sz="2500" dirty="0">
                <a:latin typeface="Eurostile"/>
              </a:rPr>
              <a:t> </a:t>
            </a:r>
            <a:br>
              <a:rPr lang="es-MX" sz="2500" dirty="0">
                <a:latin typeface="Eurostile"/>
              </a:rPr>
            </a:br>
            <a:r>
              <a:rPr lang="es-ES" sz="2500" b="0" dirty="0">
                <a:latin typeface="Eurostile"/>
              </a:rPr>
              <a:t>Semestre: II</a:t>
            </a:r>
          </a:p>
          <a:p>
            <a:pPr lvl="0"/>
            <a:r>
              <a:rPr lang="es-ES" b="0" dirty="0">
                <a:latin typeface="Eurostile"/>
              </a:rPr>
              <a:t>Instructor: Gabriel Ojitos Landa</a:t>
            </a:r>
          </a:p>
        </p:txBody>
      </p:sp>
    </p:spTree>
    <p:extLst>
      <p:ext uri="{BB962C8B-B14F-4D97-AF65-F5344CB8AC3E}">
        <p14:creationId xmlns:p14="http://schemas.microsoft.com/office/powerpoint/2010/main" val="791073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3FD07B-59E7-D687-F478-9AA34F93F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20" y="819626"/>
            <a:ext cx="8823960" cy="717677"/>
          </a:xfrm>
        </p:spPr>
        <p:txBody>
          <a:bodyPr/>
          <a:lstStyle/>
          <a:p>
            <a:pPr marL="0" indent="0" algn="ctr">
              <a:buNone/>
            </a:pPr>
            <a:r>
              <a:rPr lang="es-MX" sz="5400" b="1" dirty="0">
                <a:highlight>
                  <a:srgbClr val="FFFF00"/>
                </a:highlight>
              </a:rPr>
              <a:t>HORA DE HACER CODIGO</a:t>
            </a:r>
            <a:endParaRPr lang="es-PE" sz="5400" b="1" dirty="0">
              <a:highlight>
                <a:srgbClr val="FFFF00"/>
              </a:highlight>
            </a:endParaRPr>
          </a:p>
        </p:txBody>
      </p:sp>
      <p:pic>
        <p:nvPicPr>
          <p:cNvPr id="15362" name="Picture 2" descr="Cuando oís que alguien es PROGRAMADOR, que se os viene a la cabeza? -  Forocoches">
            <a:extLst>
              <a:ext uri="{FF2B5EF4-FFF2-40B4-BE49-F238E27FC236}">
                <a16:creationId xmlns:a16="http://schemas.microsoft.com/office/drawing/2014/main" id="{C8B43BC8-E623-036D-7767-CBC5F6B9C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84960"/>
            <a:ext cx="4869180" cy="273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194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436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EC2110A-3327-9739-EAA9-F55FF0978CF7}"/>
              </a:ext>
            </a:extLst>
          </p:cNvPr>
          <p:cNvSpPr txBox="1"/>
          <p:nvPr/>
        </p:nvSpPr>
        <p:spPr>
          <a:xfrm>
            <a:off x="267628" y="1195017"/>
            <a:ext cx="3317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C00000"/>
                </a:solidFill>
              </a:rPr>
              <a:t>Objetivos General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EF80973-9DB1-8615-906D-0AD913D21DED}"/>
              </a:ext>
            </a:extLst>
          </p:cNvPr>
          <p:cNvSpPr txBox="1"/>
          <p:nvPr/>
        </p:nvSpPr>
        <p:spPr>
          <a:xfrm>
            <a:off x="267628" y="1564349"/>
            <a:ext cx="8728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2400" dirty="0">
                <a:solidFill>
                  <a:schemeClr val="bg1"/>
                </a:solidFill>
              </a:rPr>
              <a:t> El aprendiz demuestra conocimientos esenciales en el uso de diferentes recursos tecnológicos para una adecuada gestión de la información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38DFEC0-E4AF-1CA3-8D92-D6AEB733E7A6}"/>
              </a:ext>
            </a:extLst>
          </p:cNvPr>
          <p:cNvSpPr txBox="1"/>
          <p:nvPr/>
        </p:nvSpPr>
        <p:spPr>
          <a:xfrm>
            <a:off x="207366" y="3292689"/>
            <a:ext cx="8505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2400" dirty="0">
                <a:solidFill>
                  <a:schemeClr val="bg1"/>
                </a:solidFill>
              </a:rPr>
              <a:t> Solucionar problemas usando algoritmos secuenciales, siguiendo los estándares de programación, con la ayuda del instructor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DEE651E-A29B-455A-AEF1-7FDAC94EA135}"/>
              </a:ext>
            </a:extLst>
          </p:cNvPr>
          <p:cNvSpPr txBox="1"/>
          <p:nvPr/>
        </p:nvSpPr>
        <p:spPr>
          <a:xfrm>
            <a:off x="267628" y="2923078"/>
            <a:ext cx="5002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C00000"/>
                </a:solidFill>
              </a:rPr>
              <a:t>Objetivos Especifico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18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- rudrabarad/Gifs: Collection of some Coding / Programming Gifs that  can be used in Special Repository :trollface:">
            <a:extLst>
              <a:ext uri="{FF2B5EF4-FFF2-40B4-BE49-F238E27FC236}">
                <a16:creationId xmlns:a16="http://schemas.microsoft.com/office/drawing/2014/main" id="{C8C8B208-03E5-8DEA-2572-D19D45D1E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300" y="2289150"/>
            <a:ext cx="3162600" cy="23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BB25EBB-2535-A991-B86F-7C34EF769B72}"/>
              </a:ext>
            </a:extLst>
          </p:cNvPr>
          <p:cNvSpPr txBox="1"/>
          <p:nvPr/>
        </p:nvSpPr>
        <p:spPr>
          <a:xfrm>
            <a:off x="136432" y="1311529"/>
            <a:ext cx="88711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TALLER</a:t>
            </a:r>
            <a:endParaRPr lang="es-PE" sz="9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755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2AE06B-DF3A-DBEB-B0BD-D06CA01BE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C29C6C-C9D3-AB4D-4DEB-22B6CE421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14338" name="Picture 2" descr="25 Frameworks de Python para Dominar en 2024 - Kinsta®">
            <a:extLst>
              <a:ext uri="{FF2B5EF4-FFF2-40B4-BE49-F238E27FC236}">
                <a16:creationId xmlns:a16="http://schemas.microsoft.com/office/drawing/2014/main" id="{5DF16D51-9F91-45ED-E0A3-C0047BCA7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579"/>
            <a:ext cx="9143999" cy="452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357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3B1A457-51B5-CD6E-0754-C5F1EB549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7"/>
          <a:stretch/>
        </p:blipFill>
        <p:spPr>
          <a:xfrm>
            <a:off x="1955261" y="335280"/>
            <a:ext cx="4940839" cy="41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02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F2938-EF19-9F3D-4B2B-466E1A26A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409" y="609136"/>
            <a:ext cx="5732462" cy="804414"/>
          </a:xfrm>
        </p:spPr>
        <p:txBody>
          <a:bodyPr/>
          <a:lstStyle/>
          <a:p>
            <a:pPr algn="ctr"/>
            <a:r>
              <a:rPr lang="es-MX" dirty="0">
                <a:latin typeface="Montserrat" panose="00000500000000000000" pitchFamily="2" charset="0"/>
              </a:rPr>
              <a:t>INSTRUCCIONES PARA EL INGRESO Y SALIDA DE DATOS</a:t>
            </a:r>
            <a:endParaRPr lang="es-PE" dirty="0">
              <a:latin typeface="Montserrat" panose="00000500000000000000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419A0C-91A1-D69A-F26D-EF47C01D2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6434" y="1613086"/>
            <a:ext cx="4033206" cy="2575402"/>
          </a:xfrm>
        </p:spPr>
        <p:txBody>
          <a:bodyPr/>
          <a:lstStyle/>
          <a:p>
            <a:pPr marL="0" indent="0" algn="just">
              <a:buNone/>
            </a:pPr>
            <a:r>
              <a:rPr lang="es-MX" sz="2000" b="0" i="0" dirty="0">
                <a:effectLst/>
                <a:latin typeface="Montserrat" panose="00000500000000000000" pitchFamily="2" charset="0"/>
              </a:rPr>
              <a:t>En Python, puedes interactuar con el usuario para ingresar datos desde el teclado y mostrar resultados en la pantalla utilizando algunas funciones integradas y técnicas específicas. Aquí tienes una guía básica para el ingreso y salida de datos en Python</a:t>
            </a:r>
            <a:endParaRPr lang="es-PE" sz="2000" dirty="0">
              <a:latin typeface="Montserrat" panose="00000500000000000000" pitchFamily="2" charset="0"/>
            </a:endParaRPr>
          </a:p>
        </p:txBody>
      </p:sp>
      <p:pic>
        <p:nvPicPr>
          <p:cNvPr id="1026" name="Picture 2" descr="GitHub - rudrabarad/Gifs: Collection of some Coding / Programming Gifs that  can be used in Special Repository :trollface:">
            <a:extLst>
              <a:ext uri="{FF2B5EF4-FFF2-40B4-BE49-F238E27FC236}">
                <a16:creationId xmlns:a16="http://schemas.microsoft.com/office/drawing/2014/main" id="{EBB555E5-A8B7-E495-EAF3-B12259BFB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" t="8786" r="3764" b="8925"/>
          <a:stretch/>
        </p:blipFill>
        <p:spPr bwMode="auto">
          <a:xfrm>
            <a:off x="4420319" y="1539161"/>
            <a:ext cx="4337287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776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F2938-EF19-9F3D-4B2B-466E1A26A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521700"/>
            <a:ext cx="8542020" cy="460655"/>
          </a:xfrm>
        </p:spPr>
        <p:txBody>
          <a:bodyPr/>
          <a:lstStyle/>
          <a:p>
            <a:pPr algn="ctr"/>
            <a:r>
              <a:rPr lang="es-MX" dirty="0">
                <a:highlight>
                  <a:srgbClr val="FFFF00"/>
                </a:highlight>
                <a:latin typeface="Montserrat" panose="00000500000000000000" pitchFamily="2" charset="0"/>
              </a:rPr>
              <a:t>INGRESO DE DATOS </a:t>
            </a:r>
            <a:r>
              <a:rPr lang="es-MX" b="0" dirty="0">
                <a:highlight>
                  <a:srgbClr val="FFFF00"/>
                </a:highlight>
                <a:latin typeface="Montserrat" panose="00000500000000000000" pitchFamily="2" charset="0"/>
              </a:rPr>
              <a:t>(Entrada Estándar)</a:t>
            </a:r>
            <a:endParaRPr lang="es-PE" b="0" dirty="0">
              <a:highlight>
                <a:srgbClr val="FFFF00"/>
              </a:highlight>
              <a:latin typeface="Montserrat" panose="00000500000000000000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419A0C-91A1-D69A-F26D-EF47C01D2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2614" y="1263687"/>
            <a:ext cx="7736526" cy="1327972"/>
          </a:xfrm>
        </p:spPr>
        <p:txBody>
          <a:bodyPr/>
          <a:lstStyle/>
          <a:p>
            <a:pPr marL="0" indent="0" algn="ctr">
              <a:buNone/>
            </a:pPr>
            <a:r>
              <a:rPr lang="es-PE" sz="2000" dirty="0">
                <a:latin typeface="Montserrat" panose="00000500000000000000" pitchFamily="2" charset="0"/>
              </a:rPr>
              <a:t>Utilizando la función </a:t>
            </a:r>
            <a:r>
              <a:rPr lang="es-PE" sz="2000" b="1" dirty="0">
                <a:latin typeface="Montserrat" panose="00000500000000000000" pitchFamily="2" charset="0"/>
              </a:rPr>
              <a:t>input():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MX" sz="2000" dirty="0">
                <a:latin typeface="Montserrat" panose="00000500000000000000" pitchFamily="2" charset="0"/>
              </a:rPr>
              <a:t>Se utiliza para recibir datos ingresados por el usuario desde el teclado. Devuelve una </a:t>
            </a:r>
            <a:r>
              <a:rPr lang="es-MX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cadena (string) </a:t>
            </a:r>
            <a:r>
              <a:rPr lang="es-MX" sz="2000" dirty="0">
                <a:latin typeface="Montserrat" panose="00000500000000000000" pitchFamily="2" charset="0"/>
              </a:rPr>
              <a:t>que representa lo que el usuario escribió.</a:t>
            </a:r>
            <a:endParaRPr lang="es-PE" sz="2000" dirty="0">
              <a:latin typeface="Montserrat" panose="00000500000000000000" pitchFamily="2" charset="0"/>
            </a:endParaRPr>
          </a:p>
          <a:p>
            <a:pPr marL="0" indent="0" algn="ctr">
              <a:buNone/>
            </a:pPr>
            <a:endParaRPr lang="es-PE" sz="2000" b="1" dirty="0">
              <a:highlight>
                <a:srgbClr val="FFFF00"/>
              </a:highlight>
              <a:latin typeface="Montserrat" panose="00000500000000000000" pitchFamily="2" charset="0"/>
            </a:endParaRPr>
          </a:p>
          <a:p>
            <a:pPr marL="0" indent="0" algn="ctr">
              <a:buNone/>
            </a:pPr>
            <a:endParaRPr lang="es-PE" sz="2000" b="1" dirty="0">
              <a:highlight>
                <a:srgbClr val="FFFF00"/>
              </a:highlight>
              <a:latin typeface="Montserrat" panose="00000500000000000000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1230132-5102-6926-4BAB-1AA46EB9C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2129" y="2693669"/>
            <a:ext cx="5368315" cy="15404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51964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F2938-EF19-9F3D-4B2B-466E1A26A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521700"/>
            <a:ext cx="8542020" cy="460655"/>
          </a:xfrm>
        </p:spPr>
        <p:txBody>
          <a:bodyPr/>
          <a:lstStyle/>
          <a:p>
            <a:pPr algn="ctr"/>
            <a:r>
              <a:rPr lang="es-MX" dirty="0">
                <a:highlight>
                  <a:srgbClr val="FFFF00"/>
                </a:highlight>
                <a:latin typeface="Montserrat" panose="00000500000000000000" pitchFamily="2" charset="0"/>
              </a:rPr>
              <a:t>INGRESO DE DATOS </a:t>
            </a:r>
            <a:r>
              <a:rPr lang="es-MX" b="0" dirty="0">
                <a:highlight>
                  <a:srgbClr val="FFFF00"/>
                </a:highlight>
                <a:latin typeface="Montserrat" panose="00000500000000000000" pitchFamily="2" charset="0"/>
              </a:rPr>
              <a:t>(Entrada Estándar)</a:t>
            </a:r>
            <a:endParaRPr lang="es-PE" b="0" dirty="0">
              <a:highlight>
                <a:srgbClr val="FFFF00"/>
              </a:highlight>
              <a:latin typeface="Montserrat" panose="00000500000000000000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419A0C-91A1-D69A-F26D-EF47C01D2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2614" y="1263687"/>
            <a:ext cx="7736526" cy="1327972"/>
          </a:xfrm>
        </p:spPr>
        <p:txBody>
          <a:bodyPr/>
          <a:lstStyle/>
          <a:p>
            <a:pPr marL="0" indent="0" algn="ctr">
              <a:buNone/>
            </a:pPr>
            <a:r>
              <a:rPr lang="es-MX" sz="2000" dirty="0">
                <a:latin typeface="Montserrat" panose="00000500000000000000" pitchFamily="2" charset="0"/>
              </a:rPr>
              <a:t>Convertir el ingreso a otros tipos de datos:</a:t>
            </a:r>
          </a:p>
          <a:p>
            <a:pPr marL="0" indent="0" algn="ctr">
              <a:buNone/>
            </a:pPr>
            <a:r>
              <a:rPr lang="es-MX" sz="2000" dirty="0">
                <a:latin typeface="Montserrat" panose="00000500000000000000" pitchFamily="2" charset="0"/>
              </a:rPr>
              <a:t>Si necesitas que el usuario ingrese un número, puedes convertir la entrada utilizando las funciones </a:t>
            </a:r>
            <a:r>
              <a:rPr lang="es-MX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int</a:t>
            </a:r>
            <a:r>
              <a:rPr lang="es-MX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()</a:t>
            </a:r>
            <a:r>
              <a:rPr lang="es-MX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es-MX" sz="2000" dirty="0">
                <a:latin typeface="Montserrat" panose="00000500000000000000" pitchFamily="2" charset="0"/>
              </a:rPr>
              <a:t>o </a:t>
            </a:r>
            <a:r>
              <a:rPr lang="es-MX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float</a:t>
            </a:r>
            <a:r>
              <a:rPr lang="es-MX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()</a:t>
            </a:r>
            <a:r>
              <a:rPr lang="es-MX" sz="2000" b="1" dirty="0">
                <a:latin typeface="Montserrat" panose="00000500000000000000" pitchFamily="2" charset="0"/>
              </a:rPr>
              <a:t>.</a:t>
            </a:r>
            <a:endParaRPr lang="es-PE" sz="2000" b="1" dirty="0">
              <a:latin typeface="Montserrat" panose="00000500000000000000" pitchFamily="2" charset="0"/>
            </a:endParaRPr>
          </a:p>
          <a:p>
            <a:pPr marL="0" indent="0" algn="ctr">
              <a:buNone/>
            </a:pPr>
            <a:endParaRPr lang="es-PE" sz="2000" dirty="0">
              <a:latin typeface="Montserrat" panose="000005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2F9978-CA54-A4A3-A480-7FBD38C09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9687" y="2484006"/>
            <a:ext cx="6424613" cy="17374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5738439"/>
      </p:ext>
    </p:extLst>
  </p:cSld>
  <p:clrMapOvr>
    <a:masterClrMapping/>
  </p:clrMapOvr>
</p:sld>
</file>

<file path=ppt/theme/theme1.xml><?xml version="1.0" encoding="utf-8"?>
<a:theme xmlns:a="http://schemas.openxmlformats.org/drawingml/2006/main" name="SENA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ENA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11853</TotalTime>
  <Words>645</Words>
  <Application>Microsoft Office PowerPoint</Application>
  <PresentationFormat>Presentación en pantalla (16:9)</PresentationFormat>
  <Paragraphs>47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31" baseType="lpstr">
      <vt:lpstr>.AppleSystemUIFont</vt:lpstr>
      <vt:lpstr>Arial</vt:lpstr>
      <vt:lpstr>Arial Rounded MT Bold</vt:lpstr>
      <vt:lpstr>Calibri</vt:lpstr>
      <vt:lpstr>Eurostile</vt:lpstr>
      <vt:lpstr>Montserrat</vt:lpstr>
      <vt:lpstr>Segoe UI</vt:lpstr>
      <vt:lpstr>Wingdings</vt:lpstr>
      <vt:lpstr>SENATI</vt:lpstr>
      <vt:lpstr>1_SENATI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INSTRUCCIONES PARA EL INGRESO Y SALIDA DE DATOS</vt:lpstr>
      <vt:lpstr>INGRESO DE DATOS (Entrada Estándar)</vt:lpstr>
      <vt:lpstr>INGRESO DE DATOS (Entrada Estándar)</vt:lpstr>
      <vt:lpstr>SALIDA DE DATOS (Salida Estándar)</vt:lpstr>
      <vt:lpstr>SALIDA DE DATOS - Formateo de cadenas:</vt:lpstr>
      <vt:lpstr>SALIDA DE DATOS - Formateo de cadenas:</vt:lpstr>
      <vt:lpstr>SALIDA DE DATOS - Formateo de cadenas:</vt:lpstr>
      <vt:lpstr>Presentación de PowerPoint</vt:lpstr>
      <vt:lpstr>Presentación de PowerPoint</vt:lpstr>
      <vt:lpstr>Presentación de PowerPoint</vt:lpstr>
      <vt:lpstr>Presentación de PowerPoint</vt:lpstr>
      <vt:lpstr>TIPOS DE FUNCIONES PREDETERMINADAS EN PYTHON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daniela</dc:creator>
  <cp:lastModifiedBy>Gabriel Ojitos Landa</cp:lastModifiedBy>
  <cp:revision>552</cp:revision>
  <dcterms:created xsi:type="dcterms:W3CDTF">2017-10-02T17:49:11Z</dcterms:created>
  <dcterms:modified xsi:type="dcterms:W3CDTF">2024-02-21T04:53:40Z</dcterms:modified>
</cp:coreProperties>
</file>